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4" r:id="rId1"/>
    <p:sldMasterId id="2147483709" r:id="rId2"/>
  </p:sldMasterIdLst>
  <p:notesMasterIdLst>
    <p:notesMasterId r:id="rId28"/>
  </p:notesMasterIdLst>
  <p:sldIdLst>
    <p:sldId id="1256" r:id="rId3"/>
    <p:sldId id="257" r:id="rId4"/>
    <p:sldId id="263" r:id="rId5"/>
    <p:sldId id="264" r:id="rId6"/>
    <p:sldId id="261" r:id="rId7"/>
    <p:sldId id="266" r:id="rId8"/>
    <p:sldId id="267" r:id="rId9"/>
    <p:sldId id="283" r:id="rId10"/>
    <p:sldId id="284" r:id="rId11"/>
    <p:sldId id="285" r:id="rId12"/>
    <p:sldId id="269" r:id="rId13"/>
    <p:sldId id="274" r:id="rId14"/>
    <p:sldId id="273" r:id="rId15"/>
    <p:sldId id="275" r:id="rId16"/>
    <p:sldId id="281" r:id="rId17"/>
    <p:sldId id="276" r:id="rId18"/>
    <p:sldId id="270" r:id="rId19"/>
    <p:sldId id="271" r:id="rId20"/>
    <p:sldId id="272" r:id="rId21"/>
    <p:sldId id="268" r:id="rId22"/>
    <p:sldId id="279" r:id="rId23"/>
    <p:sldId id="277" r:id="rId24"/>
    <p:sldId id="278" r:id="rId25"/>
    <p:sldId id="286" r:id="rId26"/>
    <p:sldId id="287" r:id="rId27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35517CF1-160F-8841-BB1F-0E8FC0E35AAB}">
          <p14:sldIdLst>
            <p14:sldId id="1256"/>
            <p14:sldId id="257"/>
            <p14:sldId id="263"/>
            <p14:sldId id="264"/>
            <p14:sldId id="261"/>
            <p14:sldId id="266"/>
            <p14:sldId id="267"/>
            <p14:sldId id="283"/>
            <p14:sldId id="284"/>
            <p14:sldId id="285"/>
            <p14:sldId id="269"/>
            <p14:sldId id="274"/>
            <p14:sldId id="273"/>
            <p14:sldId id="275"/>
            <p14:sldId id="281"/>
            <p14:sldId id="276"/>
            <p14:sldId id="270"/>
            <p14:sldId id="271"/>
            <p14:sldId id="272"/>
            <p14:sldId id="268"/>
            <p14:sldId id="279"/>
            <p14:sldId id="277"/>
            <p14:sldId id="278"/>
            <p14:sldId id="286"/>
            <p14:sldId id="28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48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22"/>
    <p:restoredTop sz="73197"/>
  </p:normalViewPr>
  <p:slideViewPr>
    <p:cSldViewPr snapToGrid="0" snapToObjects="1">
      <p:cViewPr varScale="1">
        <p:scale>
          <a:sx n="87" d="100"/>
          <a:sy n="87" d="100"/>
        </p:scale>
        <p:origin x="202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633952-A295-1E42-BCC7-1694B9147BF7}" type="datetimeFigureOut">
              <a:rPr lang="en-US" smtClean="0"/>
              <a:t>8/23/24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4C5D9E-AD01-A442-A70B-DD1D8D7CDA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1708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6652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612C5F2-1D7B-4F9C-ACBA-FAF899C57060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6652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9394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Internal reliability</a:t>
            </a:r>
          </a:p>
          <a:p>
            <a:pPr lvl="1"/>
            <a:r>
              <a:rPr lang="en-US" dirty="0"/>
              <a:t>Internal consistency</a:t>
            </a:r>
          </a:p>
          <a:p>
            <a:pPr lvl="1"/>
            <a:r>
              <a:rPr lang="en-US" dirty="0"/>
              <a:t>Multiple items about a single construct are answered similarly</a:t>
            </a:r>
          </a:p>
          <a:p>
            <a:pPr lvl="1"/>
            <a:r>
              <a:rPr lang="en-US" dirty="0"/>
              <a:t>Frequently used with questionnaires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4C5D9E-AD01-A442-A70B-DD1D8D7CDAF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3624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Internal reliability</a:t>
            </a:r>
          </a:p>
          <a:p>
            <a:pPr lvl="1"/>
            <a:r>
              <a:rPr lang="en-US" dirty="0"/>
              <a:t>Internal consistency</a:t>
            </a:r>
          </a:p>
          <a:p>
            <a:pPr lvl="1"/>
            <a:r>
              <a:rPr lang="en-US" dirty="0"/>
              <a:t>Multiple items about a single construct are answered similarly</a:t>
            </a:r>
          </a:p>
          <a:p>
            <a:pPr lvl="1"/>
            <a:r>
              <a:rPr lang="en-US" dirty="0"/>
              <a:t>Frequently used with questionnaires</a:t>
            </a:r>
          </a:p>
          <a:p>
            <a:r>
              <a:rPr lang="en-US" dirty="0"/>
              <a:t>Look for Coefficient alpha &gt; .7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4C5D9E-AD01-A442-A70B-DD1D8D7CDAF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6776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Internal reliability</a:t>
            </a:r>
          </a:p>
          <a:p>
            <a:pPr lvl="1"/>
            <a:r>
              <a:rPr lang="en-US" dirty="0"/>
              <a:t>Internal consistency</a:t>
            </a:r>
          </a:p>
          <a:p>
            <a:pPr lvl="1"/>
            <a:r>
              <a:rPr lang="en-US" dirty="0"/>
              <a:t>Multiple items about a single construct are answered similarly</a:t>
            </a:r>
          </a:p>
          <a:p>
            <a:pPr lvl="1"/>
            <a:r>
              <a:rPr lang="en-US" dirty="0"/>
              <a:t>Frequently used with questionnaires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4C5D9E-AD01-A442-A70B-DD1D8D7CDAF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8587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Internal reliability</a:t>
            </a:r>
          </a:p>
          <a:p>
            <a:pPr lvl="1"/>
            <a:r>
              <a:rPr lang="en-US" dirty="0"/>
              <a:t>Internal consistency</a:t>
            </a:r>
          </a:p>
          <a:p>
            <a:pPr lvl="1"/>
            <a:r>
              <a:rPr lang="en-US" dirty="0"/>
              <a:t>Multiple items about a single construct are answered similarly</a:t>
            </a:r>
          </a:p>
          <a:p>
            <a:pPr lvl="1"/>
            <a:r>
              <a:rPr lang="en-US" dirty="0"/>
              <a:t>Frequently used with questionnaires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4C5D9E-AD01-A442-A70B-DD1D8D7CDAF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4355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Content validity: Expert judgments and review</a:t>
            </a:r>
          </a:p>
          <a:p>
            <a:r>
              <a:rPr lang="en-US" dirty="0"/>
              <a:t>Test whether experts agree that the items are relevant and represent the construct of interest</a:t>
            </a:r>
          </a:p>
          <a:p>
            <a:r>
              <a:rPr lang="en-US" dirty="0"/>
              <a:t>Use ratings to assess item characteristics, such as comprehensibility and clarity</a:t>
            </a:r>
          </a:p>
          <a:p>
            <a:endParaRPr lang="en-US" dirty="0"/>
          </a:p>
          <a:p>
            <a:r>
              <a:rPr lang="en-US" dirty="0"/>
              <a:t>Structural validity: exploratory or confirmatory factor analysis</a:t>
            </a:r>
          </a:p>
          <a:p>
            <a:r>
              <a:rPr lang="en-US" dirty="0"/>
              <a:t>Test whether the factor structure of the measure matches the hypothesized structure of the construct</a:t>
            </a:r>
          </a:p>
          <a:p>
            <a:endParaRPr lang="en-US" dirty="0"/>
          </a:p>
          <a:p>
            <a:r>
              <a:rPr lang="en-US" dirty="0"/>
              <a:t>https://</a:t>
            </a:r>
            <a:r>
              <a:rPr lang="en-US" dirty="0" err="1"/>
              <a:t>citeseerx.ist.psu.edu</a:t>
            </a:r>
            <a:r>
              <a:rPr lang="en-US" dirty="0"/>
              <a:t>/</a:t>
            </a:r>
            <a:r>
              <a:rPr lang="en-US" dirty="0" err="1"/>
              <a:t>document?repid</a:t>
            </a:r>
            <a:r>
              <a:rPr lang="en-US" dirty="0"/>
              <a:t>=rep1&amp;type=</a:t>
            </a:r>
            <a:r>
              <a:rPr lang="en-US" dirty="0" err="1"/>
              <a:t>pdf&amp;doi</a:t>
            </a:r>
            <a:r>
              <a:rPr lang="en-US" dirty="0"/>
              <a:t>=3d2e24bfcb15cc9d817cbb4a1188ec3a9f67a49a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4C5D9E-AD01-A442-A70B-DD1D8D7CDAF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4169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ts val="1200"/>
              </a:spcAft>
            </a:pPr>
            <a:r>
              <a:rPr lang="en-US" altLang="en-US" sz="2400" dirty="0"/>
              <a:t>Data reduction technique that groups items together by similarity</a:t>
            </a:r>
          </a:p>
          <a:p>
            <a:pPr lvl="1">
              <a:spcBef>
                <a:spcPct val="0"/>
              </a:spcBef>
              <a:spcAft>
                <a:spcPts val="1200"/>
              </a:spcAft>
            </a:pPr>
            <a:r>
              <a:rPr lang="en-US" altLang="en-US" sz="2400" dirty="0"/>
              <a:t>Based on correlation/covariance matrix</a:t>
            </a:r>
          </a:p>
          <a:p>
            <a:pPr lvl="1">
              <a:spcBef>
                <a:spcPct val="0"/>
              </a:spcBef>
              <a:spcAft>
                <a:spcPts val="1200"/>
              </a:spcAft>
            </a:pPr>
            <a:endParaRPr lang="en-US" altLang="en-US" sz="2400" dirty="0"/>
          </a:p>
          <a:p>
            <a:pPr>
              <a:spcBef>
                <a:spcPct val="0"/>
              </a:spcBef>
              <a:spcAft>
                <a:spcPts val="1200"/>
              </a:spcAft>
            </a:pPr>
            <a:r>
              <a:rPr lang="en-US" altLang="en-US" sz="2400" dirty="0"/>
              <a:t>Factors: The conceptual term for cluster or group of similar items</a:t>
            </a:r>
          </a:p>
          <a:p>
            <a:pPr>
              <a:spcBef>
                <a:spcPct val="0"/>
              </a:spcBef>
              <a:spcAft>
                <a:spcPts val="1200"/>
              </a:spcAft>
            </a:pPr>
            <a:endParaRPr lang="en-US" altLang="en-US" sz="2400" dirty="0"/>
          </a:p>
          <a:p>
            <a:pPr>
              <a:spcBef>
                <a:spcPct val="0"/>
              </a:spcBef>
              <a:spcAft>
                <a:spcPts val="1200"/>
              </a:spcAft>
            </a:pPr>
            <a:r>
              <a:rPr lang="en-US" altLang="en-US" sz="2400" dirty="0"/>
              <a:t>Factor loadings: the correlation of an item with its factor</a:t>
            </a:r>
          </a:p>
          <a:p>
            <a:pPr lvl="1">
              <a:spcBef>
                <a:spcPct val="0"/>
              </a:spcBef>
              <a:spcAft>
                <a:spcPts val="1200"/>
              </a:spcAft>
            </a:pPr>
            <a:r>
              <a:rPr lang="en-US" altLang="en-US" sz="2400" dirty="0"/>
              <a:t>Tells you which factor a trait belongs to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4C5D9E-AD01-A442-A70B-DD1D8D7CDAF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2716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ts val="1200"/>
              </a:spcAft>
            </a:pPr>
            <a:r>
              <a:rPr lang="en-US" altLang="en-US" sz="2400" dirty="0"/>
              <a:t>Data reduction technique that groups items together by similarity</a:t>
            </a:r>
          </a:p>
          <a:p>
            <a:pPr lvl="1">
              <a:spcBef>
                <a:spcPct val="0"/>
              </a:spcBef>
              <a:spcAft>
                <a:spcPts val="1200"/>
              </a:spcAft>
            </a:pPr>
            <a:r>
              <a:rPr lang="en-US" altLang="en-US" sz="2400" dirty="0"/>
              <a:t>Based on correlation/covariance matrix</a:t>
            </a:r>
          </a:p>
          <a:p>
            <a:pPr lvl="1">
              <a:spcBef>
                <a:spcPct val="0"/>
              </a:spcBef>
              <a:spcAft>
                <a:spcPts val="1200"/>
              </a:spcAft>
            </a:pPr>
            <a:endParaRPr lang="en-US" altLang="en-US" sz="2400" dirty="0"/>
          </a:p>
          <a:p>
            <a:pPr>
              <a:spcBef>
                <a:spcPct val="0"/>
              </a:spcBef>
              <a:spcAft>
                <a:spcPts val="1200"/>
              </a:spcAft>
            </a:pPr>
            <a:r>
              <a:rPr lang="en-US" altLang="en-US" sz="2400" dirty="0"/>
              <a:t>Factors: The conceptual term for cluster or group of similar items</a:t>
            </a:r>
          </a:p>
          <a:p>
            <a:pPr>
              <a:spcBef>
                <a:spcPct val="0"/>
              </a:spcBef>
              <a:spcAft>
                <a:spcPts val="1200"/>
              </a:spcAft>
            </a:pPr>
            <a:endParaRPr lang="en-US" altLang="en-US" sz="2400" dirty="0"/>
          </a:p>
          <a:p>
            <a:pPr>
              <a:spcBef>
                <a:spcPct val="0"/>
              </a:spcBef>
              <a:spcAft>
                <a:spcPts val="1200"/>
              </a:spcAft>
            </a:pPr>
            <a:r>
              <a:rPr lang="en-US" altLang="en-US" sz="2400" dirty="0"/>
              <a:t>Factor loadings: the correlation of an item with its factor</a:t>
            </a:r>
          </a:p>
          <a:p>
            <a:pPr lvl="1">
              <a:spcBef>
                <a:spcPct val="0"/>
              </a:spcBef>
              <a:spcAft>
                <a:spcPts val="1200"/>
              </a:spcAft>
            </a:pPr>
            <a:r>
              <a:rPr lang="en-US" altLang="en-US" sz="2400" dirty="0"/>
              <a:t>Tells you which factor a trait belongs to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4C5D9E-AD01-A442-A70B-DD1D8D7CDAF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3425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ts val="1200"/>
              </a:spcAft>
            </a:pPr>
            <a:r>
              <a:rPr lang="en-US" altLang="en-US" sz="2400" dirty="0"/>
              <a:t>Data reduction technique that groups items together by similarity</a:t>
            </a:r>
          </a:p>
          <a:p>
            <a:pPr lvl="1">
              <a:spcBef>
                <a:spcPct val="0"/>
              </a:spcBef>
              <a:spcAft>
                <a:spcPts val="1200"/>
              </a:spcAft>
            </a:pPr>
            <a:r>
              <a:rPr lang="en-US" altLang="en-US" sz="2400" dirty="0"/>
              <a:t>Based on correlation/covariance matrix</a:t>
            </a:r>
          </a:p>
          <a:p>
            <a:pPr lvl="1">
              <a:spcBef>
                <a:spcPct val="0"/>
              </a:spcBef>
              <a:spcAft>
                <a:spcPts val="1200"/>
              </a:spcAft>
            </a:pPr>
            <a:endParaRPr lang="en-US" altLang="en-US" sz="2400" dirty="0"/>
          </a:p>
          <a:p>
            <a:pPr>
              <a:spcBef>
                <a:spcPct val="0"/>
              </a:spcBef>
              <a:spcAft>
                <a:spcPts val="1200"/>
              </a:spcAft>
            </a:pPr>
            <a:r>
              <a:rPr lang="en-US" altLang="en-US" sz="2400" dirty="0"/>
              <a:t>Factors: The conceptual term for cluster or group of similar items</a:t>
            </a:r>
          </a:p>
          <a:p>
            <a:pPr>
              <a:spcBef>
                <a:spcPct val="0"/>
              </a:spcBef>
              <a:spcAft>
                <a:spcPts val="1200"/>
              </a:spcAft>
            </a:pPr>
            <a:endParaRPr lang="en-US" altLang="en-US" sz="2400" dirty="0"/>
          </a:p>
          <a:p>
            <a:pPr>
              <a:spcBef>
                <a:spcPct val="0"/>
              </a:spcBef>
              <a:spcAft>
                <a:spcPts val="1200"/>
              </a:spcAft>
            </a:pPr>
            <a:r>
              <a:rPr lang="en-US" altLang="en-US" sz="2400" dirty="0"/>
              <a:t>Factor loadings: the correlation of an item with its factor</a:t>
            </a:r>
          </a:p>
          <a:p>
            <a:pPr lvl="1">
              <a:spcBef>
                <a:spcPct val="0"/>
              </a:spcBef>
              <a:spcAft>
                <a:spcPts val="1200"/>
              </a:spcAft>
            </a:pPr>
            <a:r>
              <a:rPr lang="en-US" altLang="en-US" sz="2400" dirty="0"/>
              <a:t>Tells you which factor a trait belongs to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4C5D9E-AD01-A442-A70B-DD1D8D7CDAF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4815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4C5D9E-AD01-A442-A70B-DD1D8D7CDAF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7230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Guidelines for Addressing Relevance: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Develop items that address the construct of interest.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Write items that are logically related to the survey purpose.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Use multiple items to tap into a construct, but avoid repetition of items.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Avoid items that crossover to a related construct.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Write items to be concrete and precise.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Items must be relevant and words within an item should be relevant.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Keep items objective.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Guidelines for Audience: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Consider the cognitive skills and communication capabilities of the respondents and their ability to understand an item.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Determine if respondents will have sufficient information to answer the items.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Consider if the study participants will be able to recall the information (e.g., behaviors, activities).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Represent the diversity of respondents (i.e., multicultural, non-bias).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Guidelines for Addressing Language: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Use words with meanings understood by respondents.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Use language (i.e., terms, concepts) that is current.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Avoid words with multiple meanings.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Attend to word choices.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Avoid abstractions.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Write items at middle school level reading demands for the general public.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Guidelines for Addressing Item Structure: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Write items to be brief.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Write complete statements.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Present a single idea in an item.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Use positive wording instead of negative phrasing.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Begin items with qualifying clauses because respondents begin to formulate a response before the item is complete.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Reduce the reading load by eliminating repetition in the phrasing of items.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Guidelines for Addressing Language Conventions: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Follow standard grammatical conventions.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Review for typographical errors.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n-US" b="1" dirty="0"/>
              <a:t>From Grant Morgan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4C5D9E-AD01-A442-A70B-DD1D8D7CDAF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7056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4C5D9E-AD01-A442-A70B-DD1D8D7CDAF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8701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4C5D9E-AD01-A442-A70B-DD1D8D7CDAF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7600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4C5D9E-AD01-A442-A70B-DD1D8D7CDAF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8382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DejaVuSans"/>
              </a:rPr>
              <a:t>Conceptual definition: approaching god in a time of struggle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DejaVuSans"/>
              </a:rPr>
              <a:t>“positive relational intent”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DejaVuSans"/>
              </a:rPr>
              <a:t>Going towards god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DejaVuSans"/>
              </a:rPr>
              <a:t>Demonstrating a secure attachment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DejaVuSans"/>
              </a:rPr>
              <a:t>Seeking reconciliation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DejaVuSans"/>
              </a:rPr>
              <a:t>Operational definition: how we approach, disengage, protest, and suppression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dirty="0">
              <a:effectLst/>
              <a:latin typeface="DejaVuSan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DejaVuSans"/>
              </a:rPr>
              <a:t>Exline, J. J., Wilt, J. A., </a:t>
            </a:r>
            <a:r>
              <a:rPr lang="en-US" sz="1800" dirty="0" err="1">
                <a:effectLst/>
                <a:latin typeface="DejaVuSans"/>
              </a:rPr>
              <a:t>Stauner</a:t>
            </a:r>
            <a:r>
              <a:rPr lang="en-US" sz="1800" dirty="0">
                <a:effectLst/>
                <a:latin typeface="DejaVuSans"/>
              </a:rPr>
              <a:t>, N., &amp; Pargament, K. I. (2021, November 4). Approach, Disengagement, Protest, and Suppression: Four Behaviors Toward God in the Context of Religious/Spiritual Struggle. </a:t>
            </a:r>
            <a:r>
              <a:rPr lang="en-US" sz="1800" i="1" dirty="0">
                <a:effectLst/>
                <a:latin typeface="DejaVuSans"/>
              </a:rPr>
              <a:t>Psychology of Religion and Spirituality</a:t>
            </a:r>
            <a:r>
              <a:rPr lang="en-US" sz="1800" dirty="0">
                <a:effectLst/>
                <a:latin typeface="DejaVuSans"/>
              </a:rPr>
              <a:t>. Advance online publication. http://</a:t>
            </a:r>
            <a:r>
              <a:rPr lang="en-US" sz="1800" dirty="0" err="1">
                <a:effectLst/>
                <a:latin typeface="DejaVuSans"/>
              </a:rPr>
              <a:t>dx.doi.org</a:t>
            </a:r>
            <a:r>
              <a:rPr lang="en-US" sz="1800" dirty="0">
                <a:effectLst/>
                <a:latin typeface="DejaVuSans"/>
              </a:rPr>
              <a:t>/10.1037/rel0000445 </a:t>
            </a:r>
            <a:endParaRPr lang="en-US" dirty="0">
              <a:effectLst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4C5D9E-AD01-A442-A70B-DD1D8D7CDAF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0876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4C5D9E-AD01-A442-A70B-DD1D8D7CDAF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335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Could also do religiosity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4C5D9E-AD01-A442-A70B-DD1D8D7CDAF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1190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DejaVuSans"/>
              </a:rPr>
              <a:t>Conceptual definition: approaching god in a time of struggle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DejaVuSans"/>
              </a:rPr>
              <a:t>“positive relational intent”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DejaVuSans"/>
              </a:rPr>
              <a:t>Going towards god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DejaVuSans"/>
              </a:rPr>
              <a:t>Demonstrating a secure attachment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DejaVuSans"/>
              </a:rPr>
              <a:t>Seeking reconciliation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DejaVuSans"/>
              </a:rPr>
              <a:t>Operational definition: how we approach, disengage, protest, and suppression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dirty="0">
              <a:effectLst/>
              <a:latin typeface="DejaVuSan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DejaVuSans"/>
              </a:rPr>
              <a:t>Exline, J. J., Wilt, J. A., </a:t>
            </a:r>
            <a:r>
              <a:rPr lang="en-US" sz="1800" dirty="0" err="1">
                <a:effectLst/>
                <a:latin typeface="DejaVuSans"/>
              </a:rPr>
              <a:t>Stauner</a:t>
            </a:r>
            <a:r>
              <a:rPr lang="en-US" sz="1800" dirty="0">
                <a:effectLst/>
                <a:latin typeface="DejaVuSans"/>
              </a:rPr>
              <a:t>, N., &amp; Pargament, K. I. (2021, November 4). Approach, Disengagement, Protest, and Suppression: Four Behaviors Toward God in the Context of Religious/Spiritual Struggle. </a:t>
            </a:r>
            <a:r>
              <a:rPr lang="en-US" sz="1800" i="1" dirty="0">
                <a:effectLst/>
                <a:latin typeface="DejaVuSans"/>
              </a:rPr>
              <a:t>Psychology of Religion and Spirituality</a:t>
            </a:r>
            <a:r>
              <a:rPr lang="en-US" sz="1800" dirty="0">
                <a:effectLst/>
                <a:latin typeface="DejaVuSans"/>
              </a:rPr>
              <a:t>. Advance online publication. http://</a:t>
            </a:r>
            <a:r>
              <a:rPr lang="en-US" sz="1800" dirty="0" err="1">
                <a:effectLst/>
                <a:latin typeface="DejaVuSans"/>
              </a:rPr>
              <a:t>dx.doi.org</a:t>
            </a:r>
            <a:r>
              <a:rPr lang="en-US" sz="1800" dirty="0">
                <a:effectLst/>
                <a:latin typeface="DejaVuSans"/>
              </a:rPr>
              <a:t>/10.1037/rel0000445 </a:t>
            </a:r>
            <a:endParaRPr lang="en-US" dirty="0">
              <a:effectLst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4C5D9E-AD01-A442-A70B-DD1D8D7CDAF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8036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DejaVuSans"/>
              </a:rPr>
              <a:t>Conceptual definition: approaching god in a time of struggle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DejaVuSans"/>
              </a:rPr>
              <a:t>“positive relational intent”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DejaVuSans"/>
              </a:rPr>
              <a:t>Going towards god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DejaVuSans"/>
              </a:rPr>
              <a:t>Demonstrating a secure attachment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DejaVuSans"/>
              </a:rPr>
              <a:t>Seeking reconciliation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DejaVuSans"/>
              </a:rPr>
              <a:t>Operational definition: how we approach, disengage, protest, and suppression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dirty="0">
              <a:effectLst/>
              <a:latin typeface="DejaVuSan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DejaVuSans"/>
              </a:rPr>
              <a:t>Exline, J. J., Wilt, J. A., </a:t>
            </a:r>
            <a:r>
              <a:rPr lang="en-US" sz="1800" dirty="0" err="1">
                <a:effectLst/>
                <a:latin typeface="DejaVuSans"/>
              </a:rPr>
              <a:t>Stauner</a:t>
            </a:r>
            <a:r>
              <a:rPr lang="en-US" sz="1800" dirty="0">
                <a:effectLst/>
                <a:latin typeface="DejaVuSans"/>
              </a:rPr>
              <a:t>, N., &amp; Pargament, K. I. (2021, November 4). Approach, Disengagement, Protest, and Suppression: Four Behaviors Toward God in the Context of Religious/Spiritual Struggle. </a:t>
            </a:r>
            <a:r>
              <a:rPr lang="en-US" sz="1800" i="1" dirty="0">
                <a:effectLst/>
                <a:latin typeface="DejaVuSans"/>
              </a:rPr>
              <a:t>Psychology of Religion and Spirituality</a:t>
            </a:r>
            <a:r>
              <a:rPr lang="en-US" sz="1800" dirty="0">
                <a:effectLst/>
                <a:latin typeface="DejaVuSans"/>
              </a:rPr>
              <a:t>. Advance online publication. http://</a:t>
            </a:r>
            <a:r>
              <a:rPr lang="en-US" sz="1800" dirty="0" err="1">
                <a:effectLst/>
                <a:latin typeface="DejaVuSans"/>
              </a:rPr>
              <a:t>dx.doi.org</a:t>
            </a:r>
            <a:r>
              <a:rPr lang="en-US" sz="1800" dirty="0">
                <a:effectLst/>
                <a:latin typeface="DejaVuSans"/>
              </a:rPr>
              <a:t>/10.1037/rel0000445 </a:t>
            </a:r>
            <a:endParaRPr lang="en-US" dirty="0">
              <a:effectLst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4C5D9E-AD01-A442-A70B-DD1D8D7CDAF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5855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DejaVuSans"/>
              </a:rPr>
              <a:t>Conceptual definition: approaching god in a time of struggle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DejaVuSans"/>
              </a:rPr>
              <a:t>“positive relational intent”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DejaVuSans"/>
              </a:rPr>
              <a:t>Going towards god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DejaVuSans"/>
              </a:rPr>
              <a:t>Demonstrating a secure attachment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DejaVuSans"/>
              </a:rPr>
              <a:t>Seeking reconciliation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DejaVuSans"/>
              </a:rPr>
              <a:t>Operational definition: how we approach, disengage, protest, and suppression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dirty="0">
              <a:effectLst/>
              <a:latin typeface="DejaVuSan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DejaVuSans"/>
              </a:rPr>
              <a:t>Exline, J. J., Wilt, J. A., </a:t>
            </a:r>
            <a:r>
              <a:rPr lang="en-US" sz="1800" dirty="0" err="1">
                <a:effectLst/>
                <a:latin typeface="DejaVuSans"/>
              </a:rPr>
              <a:t>Stauner</a:t>
            </a:r>
            <a:r>
              <a:rPr lang="en-US" sz="1800" dirty="0">
                <a:effectLst/>
                <a:latin typeface="DejaVuSans"/>
              </a:rPr>
              <a:t>, N., &amp; Pargament, K. I. (2021, November 4). Approach, Disengagement, Protest, and Suppression: Four Behaviors Toward God in the Context of Religious/Spiritual Struggle. </a:t>
            </a:r>
            <a:r>
              <a:rPr lang="en-US" sz="1800" i="1" dirty="0">
                <a:effectLst/>
                <a:latin typeface="DejaVuSans"/>
              </a:rPr>
              <a:t>Psychology of Religion and Spirituality</a:t>
            </a:r>
            <a:r>
              <a:rPr lang="en-US" sz="1800" dirty="0">
                <a:effectLst/>
                <a:latin typeface="DejaVuSans"/>
              </a:rPr>
              <a:t>. Advance online publication. http://</a:t>
            </a:r>
            <a:r>
              <a:rPr lang="en-US" sz="1800" dirty="0" err="1">
                <a:effectLst/>
                <a:latin typeface="DejaVuSans"/>
              </a:rPr>
              <a:t>dx.doi.org</a:t>
            </a:r>
            <a:r>
              <a:rPr lang="en-US" sz="1800" dirty="0">
                <a:effectLst/>
                <a:latin typeface="DejaVuSans"/>
              </a:rPr>
              <a:t>/10.1037/rel0000445 </a:t>
            </a:r>
            <a:endParaRPr lang="en-US" dirty="0">
              <a:effectLst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4C5D9E-AD01-A442-A70B-DD1D8D7CDAF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4640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4704A96-59BE-8848-9EFC-C293D9AE41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13100" y="3306949"/>
            <a:ext cx="5765800" cy="10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610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8349C-064E-4D9A-9C22-C34D50DBE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F7C999-7C82-4C9F-ADBC-60263AE9C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6E46F-D7D6-4280-815F-E9ABC68115AC}" type="datetimeFigureOut">
              <a:rPr lang="en-US" smtClean="0"/>
              <a:t>8/23/24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64BC1D-F2E8-4290-BD6F-9A3BD5652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EA3F59-3677-41E8-9BE5-21B7890CE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728F-77E6-44CF-B0D9-58BBE3FAC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461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8CB805-B9CE-4B1F-90DB-B90E2756F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6E46F-D7D6-4280-815F-E9ABC68115AC}" type="datetimeFigureOut">
              <a:rPr lang="en-US" smtClean="0"/>
              <a:t>8/23/24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601474-BDD6-4265-BE90-48B755F64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E4398A-5762-4ED8-A7EA-4C03C548F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728F-77E6-44CF-B0D9-58BBE3FAC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637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CC8347-A30A-4E6E-89FF-910C15D5D1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7456B0-1A6D-4C96-8574-5206A095C4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6935E0-93B4-4520-B31F-8DC6155551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4024F8-4F29-4F39-9908-89D25F1B4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6E46F-D7D6-4280-815F-E9ABC68115AC}" type="datetimeFigureOut">
              <a:rPr lang="en-US" smtClean="0"/>
              <a:t>8/23/24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C5B412-7A85-4813-BC7A-BCC5EFDDB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6EB6E-5CFF-435C-B45A-A70073967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728F-77E6-44CF-B0D9-58BBE3FAC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1277BF-F36C-4D56-AB87-5A6C4835E8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F5CD67-21A9-4417-AC7E-778BD397F6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50073-07D9-4951-A37E-BC857E562B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40ED34-DFAD-4E32-A253-FD88025C7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6E46F-D7D6-4280-815F-E9ABC68115AC}" type="datetimeFigureOut">
              <a:rPr lang="en-US" smtClean="0"/>
              <a:t>8/23/24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F6F17E-3F36-442B-A506-115202236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28FADA-9E39-409A-A49C-3DDE2C0C4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728F-77E6-44CF-B0D9-58BBE3FAC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1748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325AC-6D98-4D67-B295-4BA61E881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0BB4B3-3330-4FF7-A91C-6802BA1378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416746-6106-40F6-AFAD-225B38ADB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6E46F-D7D6-4280-815F-E9ABC68115AC}" type="datetimeFigureOut">
              <a:rPr lang="en-US" smtClean="0"/>
              <a:t>8/23/24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E404D7-116C-4852-BE81-EDDDF37EB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2DE531-7146-494C-98DC-159ABBE62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728F-77E6-44CF-B0D9-58BBE3FAC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7029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3058F84-305E-4966-B7B3-D03798C29D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0DED92-449A-4E56-A030-783D627D60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5AB691-52C9-4369-8DC3-4FE5B5F48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6E46F-D7D6-4280-815F-E9ABC68115AC}" type="datetimeFigureOut">
              <a:rPr lang="en-US" smtClean="0"/>
              <a:t>8/23/24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826C14-AAC5-4709-AC20-1A86A1345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12955B-2492-41DD-9BCA-CDC852123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728F-77E6-44CF-B0D9-58BBE3FAC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179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DADEE4E-8735-154D-AFE3-A7B88E77D3B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227615" y="5899686"/>
            <a:ext cx="3736770" cy="658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178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3333906-9624-524A-A7FD-929CA4FC959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160229" y="5777654"/>
            <a:ext cx="3736770" cy="658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001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613245F-6349-CB47-9FEC-AD94DA37DA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641" y="6388925"/>
            <a:ext cx="1974843" cy="34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408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B2DF4-7BB4-409F-A9F0-0C8A90F7C3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A17498-2AF6-46E0-8532-42B92A39D4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0FC8B3-110C-472F-9EE8-4BF5BEE41A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6E46F-D7D6-4280-815F-E9ABC68115AC}" type="datetimeFigureOut">
              <a:rPr lang="en-US" smtClean="0"/>
              <a:t>8/23/24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16531B-2E53-4378-BCAC-32A7BF2E3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21D12C-B480-4930-A03B-EE36B5B97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728F-77E6-44CF-B0D9-58BBE3FAC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758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2A4A17-9D79-420B-877B-214960F87E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CFE0BD-6214-445E-A15C-2B8FAD07AF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7DBA53-D0CD-4CA7-B2BB-67C432588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6E46F-D7D6-4280-815F-E9ABC68115AC}" type="datetimeFigureOut">
              <a:rPr lang="en-US" smtClean="0"/>
              <a:t>8/23/24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BAE95C-0659-4CC9-8C9F-35D927241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60D9C3-C6A4-4E70-8972-7923024C7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728F-77E6-44CF-B0D9-58BBE3FAC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89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E3EEB-B643-41CD-A372-986ED9D0E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1AB8DD-A93C-4909-99DA-76719A6FBE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19C036-4246-43FB-8188-10CA26CBD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6E46F-D7D6-4280-815F-E9ABC68115AC}" type="datetimeFigureOut">
              <a:rPr lang="en-US" smtClean="0"/>
              <a:t>8/23/24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D4B24-3DC4-4BB2-BE8B-2F961BB783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C4B401-6588-41BB-B564-B2E3583E6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728F-77E6-44CF-B0D9-58BBE3FAC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848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41CC3-FA3E-4D6C-9552-7463E0A48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3F57C1-CA87-4BC5-8050-AA8FB5F65A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66A70D-3BAA-4FCA-B105-C5CA23DA3D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7A7C40-5E83-41C8-ACCD-8510CE474E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6E46F-D7D6-4280-815F-E9ABC68115AC}" type="datetimeFigureOut">
              <a:rPr lang="en-US" smtClean="0"/>
              <a:t>8/23/24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E2EBC6-C2D2-48E5-B1DA-4845273A3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2E06A4-706C-4DD3-A92C-B479AB5AE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728F-77E6-44CF-B0D9-58BBE3FAC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430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6DCE0-DCB9-4FAF-B835-4E40401B58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895B28-7B57-42CD-8FCF-DC9468F0E6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989743-72A5-432C-BC62-2F7CEC1116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E3BA4E-C1D2-4598-A22F-F3E2B282EA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04DCE2-51AA-48A2-93C6-276ADBE17C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9123FA8-C85C-42E6-B9A3-1000392F3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6E46F-D7D6-4280-815F-E9ABC68115AC}" type="datetimeFigureOut">
              <a:rPr lang="en-US" smtClean="0"/>
              <a:t>8/23/24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D9C7C40-A934-4550-8435-EE0D4D45D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43B6BCC-4592-4596-BCC6-252ED19E6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728F-77E6-44CF-B0D9-58BBE3FAC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750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7925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9648FCA-6491-40B4-8F5B-BD5922F486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EE1B5-098A-4EDA-9ED9-CED98FB3A4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E7EACF-13B8-4262-B44F-E0F42E1255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16E46F-D7D6-4280-815F-E9ABC68115AC}" type="datetimeFigureOut">
              <a:rPr lang="en-US" smtClean="0"/>
              <a:t>8/23/24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1410F9-2C2B-4CB7-B0D6-BB19D67A24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97B0D7-B810-4C4A-9451-0CBAA8ED14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EE728F-77E6-44CF-B0D9-58BBE3FAC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823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99C44-ABFA-4022-9CAE-1EDE757025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8016" y="291077"/>
            <a:ext cx="6634060" cy="6006483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br>
              <a:rPr lang="en-US" b="1" kern="1200" dirty="0">
                <a:solidFill>
                  <a:schemeClr val="tx1"/>
                </a:solidFill>
                <a:highlight>
                  <a:srgbClr val="FFFF00"/>
                </a:highlight>
                <a:latin typeface="+mj-lt"/>
                <a:ea typeface="+mj-ea"/>
                <a:cs typeface="+mj-cs"/>
              </a:rPr>
            </a:br>
            <a:r>
              <a:rPr lang="en-US" b="1" dirty="0"/>
              <a:t> </a:t>
            </a:r>
            <a:r>
              <a:rPr lang="en-US" b="1" kern="1200" dirty="0">
                <a:latin typeface="+mj-lt"/>
                <a:ea typeface="+mj-ea"/>
                <a:cs typeface="+mj-cs"/>
              </a:rPr>
              <a:t> </a:t>
            </a:r>
            <a:br>
              <a:rPr lang="en-US" b="1" kern="1200" dirty="0">
                <a:solidFill>
                  <a:schemeClr val="tx1"/>
                </a:solidFill>
                <a:highlight>
                  <a:srgbClr val="FFFF00"/>
                </a:highlight>
                <a:latin typeface="+mj-lt"/>
                <a:ea typeface="+mj-ea"/>
                <a:cs typeface="+mj-cs"/>
              </a:rPr>
            </a:br>
            <a:r>
              <a:rPr lang="en-US" b="1" kern="1200" dirty="0">
                <a:latin typeface="+mj-lt"/>
                <a:ea typeface="+mj-ea"/>
                <a:cs typeface="+mj-cs"/>
              </a:rPr>
              <a:t>Validity and Reliability of Construct: Case Example of Measuring Religiosity and Spirituality</a:t>
            </a:r>
          </a:p>
        </p:txBody>
      </p:sp>
      <p:pic>
        <p:nvPicPr>
          <p:cNvPr id="9" name="Picture 8" descr="A picture containing symbol, font, logo, graphics&#10;&#10;Description automatically generated">
            <a:extLst>
              <a:ext uri="{FF2B5EF4-FFF2-40B4-BE49-F238E27FC236}">
                <a16:creationId xmlns:a16="http://schemas.microsoft.com/office/drawing/2014/main" id="{44200BF2-5BA2-7D5D-F231-4B4889B474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366" y="2348883"/>
            <a:ext cx="3959651" cy="3657600"/>
          </a:xfrm>
          <a:prstGeom prst="rect">
            <a:avLst/>
          </a:prstGeom>
        </p:spPr>
      </p:pic>
      <p:sp>
        <p:nvSpPr>
          <p:cNvPr id="10" name="Parallelogram 9">
            <a:extLst>
              <a:ext uri="{FF2B5EF4-FFF2-40B4-BE49-F238E27FC236}">
                <a16:creationId xmlns:a16="http://schemas.microsoft.com/office/drawing/2014/main" id="{8DEF3D45-C484-4AA9-9C2A-EB2F650DE710}"/>
              </a:ext>
            </a:extLst>
          </p:cNvPr>
          <p:cNvSpPr/>
          <p:nvPr/>
        </p:nvSpPr>
        <p:spPr>
          <a:xfrm>
            <a:off x="-381000" y="410368"/>
            <a:ext cx="11049000" cy="1189832"/>
          </a:xfrm>
          <a:prstGeom prst="parallelogram">
            <a:avLst/>
          </a:prstGeom>
          <a:solidFill>
            <a:srgbClr val="147A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n Serif"/>
                <a:ea typeface="+mn-ea"/>
                <a:cs typeface="+mn-cs"/>
              </a:rPr>
              <a:t>Illuminating Theology With Psychological Science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an Serif"/>
              <a:ea typeface="+mn-ea"/>
              <a:cs typeface="+mn-cs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2636744-D0FB-A683-F37E-72470E711B66}"/>
              </a:ext>
            </a:extLst>
          </p:cNvPr>
          <p:cNvSpPr txBox="1">
            <a:spLocks/>
          </p:cNvSpPr>
          <p:nvPr/>
        </p:nvSpPr>
        <p:spPr>
          <a:xfrm>
            <a:off x="1094094" y="4152616"/>
            <a:ext cx="5001905" cy="91709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9113784-4605-F283-A621-225635A72A36}"/>
              </a:ext>
            </a:extLst>
          </p:cNvPr>
          <p:cNvSpPr txBox="1"/>
          <p:nvPr/>
        </p:nvSpPr>
        <p:spPr>
          <a:xfrm>
            <a:off x="991674" y="6220496"/>
            <a:ext cx="60430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latin typeface="+mn-lt"/>
              </a:rPr>
              <a:t>This work was created by Meredith Palm and is licensed under a CC-BY-NC-SA license.</a:t>
            </a:r>
          </a:p>
        </p:txBody>
      </p:sp>
    </p:spTree>
    <p:extLst>
      <p:ext uri="{BB962C8B-B14F-4D97-AF65-F5344CB8AC3E}">
        <p14:creationId xmlns:p14="http://schemas.microsoft.com/office/powerpoint/2010/main" val="9479034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0FE771DD-84ED-6741-AB6D-3B3EDD5983C5}"/>
              </a:ext>
            </a:extLst>
          </p:cNvPr>
          <p:cNvSpPr txBox="1">
            <a:spLocks/>
          </p:cNvSpPr>
          <p:nvPr/>
        </p:nvSpPr>
        <p:spPr>
          <a:xfrm>
            <a:off x="3233615" y="1873093"/>
            <a:ext cx="7494964" cy="4617864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en-US" dirty="0">
                <a:ea typeface="ＭＳ Ｐゴシック"/>
                <a:cs typeface="Calibri"/>
              </a:rPr>
              <a:t>"The wise use and distribution of resources" (p. 5)</a:t>
            </a:r>
            <a:endParaRPr lang="en-US" altLang="en-US" sz="3000" b="1" dirty="0">
              <a:ea typeface="ＭＳ Ｐゴシック" charset="-128"/>
              <a:cs typeface="Calibri"/>
            </a:endParaRPr>
          </a:p>
          <a:p>
            <a:pPr lvl="1"/>
            <a:r>
              <a:rPr lang="en-US" altLang="en-US" dirty="0">
                <a:ea typeface="ＭＳ Ｐゴシック"/>
                <a:cs typeface="Calibri"/>
              </a:rPr>
              <a:t>Frugality</a:t>
            </a:r>
          </a:p>
          <a:p>
            <a:pPr lvl="2"/>
            <a:r>
              <a:rPr lang="en-US" altLang="en-US" i="1" dirty="0">
                <a:ea typeface="ＭＳ Ｐゴシック"/>
                <a:cs typeface="Calibri"/>
              </a:rPr>
              <a:t>"I feel guilty if I waste food."</a:t>
            </a:r>
          </a:p>
          <a:p>
            <a:pPr lvl="1"/>
            <a:r>
              <a:rPr lang="en-US" altLang="en-US" dirty="0">
                <a:ea typeface="ＭＳ Ｐゴシック"/>
                <a:cs typeface="Calibri"/>
              </a:rPr>
              <a:t>Sharing or giving</a:t>
            </a:r>
          </a:p>
          <a:p>
            <a:pPr lvl="2"/>
            <a:r>
              <a:rPr lang="en-US" altLang="en-US" i="1" dirty="0">
                <a:ea typeface="ＭＳ Ｐゴシック"/>
                <a:cs typeface="Calibri"/>
              </a:rPr>
              <a:t>"When asked, I am fine with people borrowing my things."</a:t>
            </a:r>
            <a:endParaRPr lang="en-US" altLang="en-US" dirty="0">
              <a:ea typeface="ＭＳ Ｐゴシック"/>
              <a:cs typeface="Calibri"/>
            </a:endParaRPr>
          </a:p>
          <a:p>
            <a:pPr lvl="1"/>
            <a:r>
              <a:rPr lang="en-US" altLang="en-US" dirty="0">
                <a:ea typeface="ＭＳ Ｐゴシック"/>
                <a:cs typeface="Calibri"/>
              </a:rPr>
              <a:t>Investment</a:t>
            </a:r>
          </a:p>
          <a:p>
            <a:pPr lvl="2"/>
            <a:r>
              <a:rPr lang="en-US" altLang="en-US" i="1" dirty="0">
                <a:ea typeface="ＭＳ Ｐゴシック"/>
                <a:cs typeface="Calibri"/>
              </a:rPr>
              <a:t>"I have money saved for emergencies."</a:t>
            </a:r>
            <a:endParaRPr lang="en-US" altLang="en-US" dirty="0">
              <a:ea typeface="ＭＳ Ｐゴシック"/>
              <a:cs typeface="Calibri"/>
            </a:endParaRPr>
          </a:p>
          <a:p>
            <a:pPr lvl="1"/>
            <a:r>
              <a:rPr lang="en-US" altLang="en-US" dirty="0">
                <a:ea typeface="ＭＳ Ｐゴシック"/>
                <a:cs typeface="Calibri"/>
              </a:rPr>
              <a:t>Stewardship</a:t>
            </a:r>
          </a:p>
          <a:p>
            <a:pPr lvl="2"/>
            <a:r>
              <a:rPr lang="en-US" altLang="en-US" i="1" dirty="0">
                <a:ea typeface="ＭＳ Ｐゴシック"/>
                <a:cs typeface="Calibri"/>
              </a:rPr>
              <a:t>"The way I spend my money has spiritual significance."</a:t>
            </a:r>
            <a:endParaRPr lang="en-US" altLang="en-US" dirty="0">
              <a:ea typeface="ＭＳ Ｐゴシック"/>
              <a:cs typeface="Calibri"/>
            </a:endParaRPr>
          </a:p>
          <a:p>
            <a:pPr lvl="1"/>
            <a:r>
              <a:rPr lang="en-US" altLang="en-US" dirty="0">
                <a:ea typeface="ＭＳ Ｐゴシック"/>
                <a:cs typeface="Calibri"/>
              </a:rPr>
              <a:t>Spending dysregulation</a:t>
            </a:r>
          </a:p>
          <a:p>
            <a:pPr lvl="2"/>
            <a:r>
              <a:rPr lang="en-US" altLang="en-US" i="1" dirty="0">
                <a:ea typeface="ＭＳ Ｐゴシック"/>
                <a:cs typeface="Calibri"/>
              </a:rPr>
              <a:t>"I spend money on unplanned purchases that are not necessary."</a:t>
            </a:r>
            <a:endParaRPr lang="en-US" altLang="en-US" dirty="0">
              <a:ea typeface="ＭＳ Ｐゴシック"/>
              <a:cs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DEB1AD-C57F-E64F-806A-17E41FEA4747}"/>
              </a:ext>
            </a:extLst>
          </p:cNvPr>
          <p:cNvSpPr txBox="1"/>
          <p:nvPr/>
        </p:nvSpPr>
        <p:spPr>
          <a:xfrm>
            <a:off x="9768840" y="6484239"/>
            <a:ext cx="2423160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lang="en-US" dirty="0">
                <a:latin typeface="+mn-lt"/>
                <a:ea typeface="ＭＳ Ｐゴシック"/>
              </a:rPr>
              <a:t>Ratchford et al. (2020)</a:t>
            </a: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AC641F4-2E0A-A2E4-505C-395F91B7029D}"/>
              </a:ext>
            </a:extLst>
          </p:cNvPr>
          <p:cNvSpPr txBox="1">
            <a:spLocks/>
          </p:cNvSpPr>
          <p:nvPr/>
        </p:nvSpPr>
        <p:spPr>
          <a:xfrm>
            <a:off x="2512294" y="435200"/>
            <a:ext cx="9129017" cy="880730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b="1" dirty="0">
                <a:solidFill>
                  <a:srgbClr val="1E482A"/>
                </a:solidFill>
                <a:latin typeface="Calibri"/>
                <a:ea typeface="ＭＳ Ｐゴシック"/>
                <a:cs typeface="Calibri"/>
              </a:rPr>
              <a:t>The operational definition defines how we measure the concept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90190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red and black target&#10;&#10;Description automatically generated with medium confidence">
            <a:extLst>
              <a:ext uri="{FF2B5EF4-FFF2-40B4-BE49-F238E27FC236}">
                <a16:creationId xmlns:a16="http://schemas.microsoft.com/office/drawing/2014/main" id="{7647DAD2-7EB5-119F-355B-4E5F677634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8206" y="807720"/>
            <a:ext cx="2855012" cy="3139440"/>
          </a:xfrm>
          <a:prstGeom prst="rect">
            <a:avLst/>
          </a:prstGeom>
        </p:spPr>
      </p:pic>
      <p:pic>
        <p:nvPicPr>
          <p:cNvPr id="5" name="Picture 4" descr="A red and black target with black dots&#10;&#10;Description automatically generated with low confidence">
            <a:extLst>
              <a:ext uri="{FF2B5EF4-FFF2-40B4-BE49-F238E27FC236}">
                <a16:creationId xmlns:a16="http://schemas.microsoft.com/office/drawing/2014/main" id="{12092B51-6DFF-D591-A821-39F34AF4E2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4478" y="655320"/>
            <a:ext cx="2824964" cy="3139440"/>
          </a:xfrm>
          <a:prstGeom prst="rect">
            <a:avLst/>
          </a:prstGeom>
        </p:spPr>
      </p:pic>
      <p:pic>
        <p:nvPicPr>
          <p:cNvPr id="7" name="Picture 6" descr="A red and black target with a hole in the center&#10;&#10;Description automatically generated with medium confidence">
            <a:extLst>
              <a:ext uri="{FF2B5EF4-FFF2-40B4-BE49-F238E27FC236}">
                <a16:creationId xmlns:a16="http://schemas.microsoft.com/office/drawing/2014/main" id="{B49CF4EF-74AB-AE10-3662-46E6E0293E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2149" y="574733"/>
            <a:ext cx="2824965" cy="3220027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6EC8684B-9D94-6E11-97DB-4BF6F667563C}"/>
              </a:ext>
            </a:extLst>
          </p:cNvPr>
          <p:cNvSpPr txBox="1">
            <a:spLocks/>
          </p:cNvSpPr>
          <p:nvPr/>
        </p:nvSpPr>
        <p:spPr>
          <a:xfrm>
            <a:off x="0" y="4203322"/>
            <a:ext cx="12192000" cy="8807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b="1" dirty="0">
                <a:solidFill>
                  <a:srgbClr val="1E482A"/>
                </a:solidFill>
                <a:latin typeface="Calibri" charset="0"/>
                <a:ea typeface="ＭＳ Ｐゴシック" charset="-128"/>
              </a:rPr>
              <a:t>Reliability and Validity</a:t>
            </a:r>
          </a:p>
        </p:txBody>
      </p:sp>
    </p:spTree>
    <p:extLst>
      <p:ext uri="{BB962C8B-B14F-4D97-AF65-F5344CB8AC3E}">
        <p14:creationId xmlns:p14="http://schemas.microsoft.com/office/powerpoint/2010/main" val="9963906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F9E7736-FACD-5C54-56EA-E4D3298FAD68}"/>
              </a:ext>
            </a:extLst>
          </p:cNvPr>
          <p:cNvSpPr txBox="1">
            <a:spLocks/>
          </p:cNvSpPr>
          <p:nvPr/>
        </p:nvSpPr>
        <p:spPr>
          <a:xfrm>
            <a:off x="2179320" y="896242"/>
            <a:ext cx="10012680" cy="8807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b="1" dirty="0">
                <a:solidFill>
                  <a:srgbClr val="1E482A"/>
                </a:solidFill>
                <a:latin typeface="Calibri" charset="0"/>
                <a:ea typeface="ＭＳ Ｐゴシック" charset="-128"/>
              </a:rPr>
              <a:t>Reliability is the consistency of a measure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A343DE-30A6-F7AC-EF73-FEFF739895C3}"/>
              </a:ext>
            </a:extLst>
          </p:cNvPr>
          <p:cNvSpPr txBox="1"/>
          <p:nvPr/>
        </p:nvSpPr>
        <p:spPr>
          <a:xfrm>
            <a:off x="2804160" y="1776972"/>
            <a:ext cx="8488680" cy="4078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  <a:cs typeface="Calibri" panose="020F0502020204030204" pitchFamily="34" charset="0"/>
              </a:rPr>
              <a:t>Test-retest reliability</a:t>
            </a:r>
          </a:p>
          <a:p>
            <a:pPr marL="91440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  <a:cs typeface="Calibri" panose="020F0502020204030204" pitchFamily="34" charset="0"/>
              </a:rPr>
              <a:t>Time 1 scores are consistent with Time 2 scores</a:t>
            </a:r>
          </a:p>
          <a:p>
            <a:pPr marL="91440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800" dirty="0">
              <a:latin typeface="+mn-lt"/>
              <a:cs typeface="Calibri" panose="020F0502020204030204" pitchFamily="34" charset="0"/>
            </a:endParaRP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  <a:cs typeface="Calibri" panose="020F0502020204030204" pitchFamily="34" charset="0"/>
              </a:rPr>
              <a:t>Interrater reliability</a:t>
            </a:r>
          </a:p>
          <a:p>
            <a:pPr marL="91440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  <a:cs typeface="Calibri" panose="020F0502020204030204" pitchFamily="34" charset="0"/>
              </a:rPr>
              <a:t>Different raters result with similar scores</a:t>
            </a:r>
          </a:p>
          <a:p>
            <a:pPr marL="91440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800" dirty="0">
              <a:latin typeface="+mn-lt"/>
              <a:cs typeface="Calibri" panose="020F0502020204030204" pitchFamily="34" charset="0"/>
            </a:endParaRP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  <a:cs typeface="Calibri" panose="020F0502020204030204" pitchFamily="34" charset="0"/>
              </a:rPr>
              <a:t>Internal consistency reliability</a:t>
            </a:r>
          </a:p>
          <a:p>
            <a:pPr marL="91440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  <a:cs typeface="Calibri" panose="020F0502020204030204" pitchFamily="34" charset="0"/>
              </a:rPr>
              <a:t>Items within a measure correlate with each other</a:t>
            </a:r>
          </a:p>
        </p:txBody>
      </p:sp>
    </p:spTree>
    <p:extLst>
      <p:ext uri="{BB962C8B-B14F-4D97-AF65-F5344CB8AC3E}">
        <p14:creationId xmlns:p14="http://schemas.microsoft.com/office/powerpoint/2010/main" val="1316204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94CAD5D-B492-DC64-CA1D-312A0AF5D264}"/>
              </a:ext>
            </a:extLst>
          </p:cNvPr>
          <p:cNvSpPr txBox="1"/>
          <p:nvPr/>
        </p:nvSpPr>
        <p:spPr>
          <a:xfrm>
            <a:off x="381000" y="1758673"/>
            <a:ext cx="6850578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en-US" sz="2400" dirty="0">
                <a:latin typeface="+mn-lt"/>
              </a:rPr>
              <a:t>Happiness Scale​</a:t>
            </a:r>
          </a:p>
          <a:p>
            <a:pPr lvl="1" fontAlgn="base"/>
            <a:r>
              <a:rPr lang="en-US" sz="2400" dirty="0">
                <a:solidFill>
                  <a:srgbClr val="FF0000"/>
                </a:solidFill>
                <a:latin typeface="+mn-lt"/>
              </a:rPr>
              <a:t>1. ___ In most ways my life is close to my ideal​</a:t>
            </a:r>
          </a:p>
          <a:p>
            <a:pPr lvl="1" fontAlgn="base"/>
            <a:r>
              <a:rPr lang="en-US" sz="2400" dirty="0">
                <a:solidFill>
                  <a:srgbClr val="FF0000"/>
                </a:solidFill>
                <a:latin typeface="+mn-lt"/>
              </a:rPr>
              <a:t>2. ___ The conditions of my life are excellent​</a:t>
            </a:r>
          </a:p>
          <a:p>
            <a:pPr lvl="1" fontAlgn="base"/>
            <a:r>
              <a:rPr lang="en-US" sz="2400" dirty="0">
                <a:latin typeface="+mn-lt"/>
              </a:rPr>
              <a:t>3. ___ My favorite color is blue​</a:t>
            </a:r>
          </a:p>
          <a:p>
            <a:pPr lvl="1" fontAlgn="base"/>
            <a:r>
              <a:rPr lang="en-US" sz="2400" dirty="0">
                <a:solidFill>
                  <a:srgbClr val="FF0000"/>
                </a:solidFill>
                <a:latin typeface="+mn-lt"/>
              </a:rPr>
              <a:t>4. ___ I am satisfied with my life​</a:t>
            </a:r>
          </a:p>
          <a:p>
            <a:pPr lvl="1" fontAlgn="base"/>
            <a:r>
              <a:rPr lang="en-US" sz="2400" dirty="0">
                <a:latin typeface="+mn-lt"/>
              </a:rPr>
              <a:t>5. ___ Dogs are the cutest animal​</a:t>
            </a:r>
          </a:p>
          <a:p>
            <a:pPr lvl="1" fontAlgn="base"/>
            <a:r>
              <a:rPr lang="en-US" sz="2400" dirty="0">
                <a:solidFill>
                  <a:srgbClr val="FF0000"/>
                </a:solidFill>
                <a:latin typeface="+mn-lt"/>
              </a:rPr>
              <a:t>6. ___ So far I have gotten the important things I want in life​</a:t>
            </a:r>
          </a:p>
          <a:p>
            <a:pPr lvl="1" fontAlgn="base"/>
            <a:r>
              <a:rPr lang="en-US" sz="2400" dirty="0">
                <a:solidFill>
                  <a:srgbClr val="FF0000"/>
                </a:solidFill>
                <a:latin typeface="+mn-lt"/>
              </a:rPr>
              <a:t>7. ___ If I could live my life over, I would change almost nothing​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F9E7736-FACD-5C54-56EA-E4D3298FAD68}"/>
              </a:ext>
            </a:extLst>
          </p:cNvPr>
          <p:cNvSpPr txBox="1">
            <a:spLocks/>
          </p:cNvSpPr>
          <p:nvPr/>
        </p:nvSpPr>
        <p:spPr>
          <a:xfrm>
            <a:off x="0" y="896242"/>
            <a:ext cx="12192000" cy="8807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b="1" dirty="0">
                <a:solidFill>
                  <a:srgbClr val="1E482A"/>
                </a:solidFill>
                <a:latin typeface="Calibri" charset="0"/>
                <a:ea typeface="ＭＳ Ｐゴシック" charset="-128"/>
              </a:rPr>
              <a:t>Internal Consistency (Reliability)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07DF6C6D-05D7-C191-F193-C781E4490F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1578" y="1776972"/>
            <a:ext cx="4686915" cy="334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68282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F9E7736-FACD-5C54-56EA-E4D3298FAD68}"/>
              </a:ext>
            </a:extLst>
          </p:cNvPr>
          <p:cNvSpPr txBox="1">
            <a:spLocks/>
          </p:cNvSpPr>
          <p:nvPr/>
        </p:nvSpPr>
        <p:spPr>
          <a:xfrm>
            <a:off x="2179320" y="896242"/>
            <a:ext cx="10012680" cy="8807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b="1" dirty="0">
                <a:solidFill>
                  <a:srgbClr val="1E482A"/>
                </a:solidFill>
                <a:latin typeface="Calibri" charset="0"/>
                <a:ea typeface="ＭＳ Ｐゴシック" charset="-128"/>
              </a:rPr>
              <a:t>Validity is the accuracy of a measure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A343DE-30A6-F7AC-EF73-FEFF739895C3}"/>
              </a:ext>
            </a:extLst>
          </p:cNvPr>
          <p:cNvSpPr txBox="1"/>
          <p:nvPr/>
        </p:nvSpPr>
        <p:spPr>
          <a:xfrm>
            <a:off x="2834640" y="1776972"/>
            <a:ext cx="8488680" cy="255454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  <a:ea typeface="ＭＳ Ｐゴシック"/>
                <a:cs typeface="Calibri"/>
              </a:rPr>
              <a:t>Construct validity</a:t>
            </a:r>
          </a:p>
          <a:p>
            <a:pPr marL="91440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  <a:ea typeface="ＭＳ Ｐゴシック"/>
                <a:cs typeface="Calibri"/>
              </a:rPr>
              <a:t>Convergent validity</a:t>
            </a:r>
            <a:endParaRPr lang="en-US" dirty="0">
              <a:ea typeface="ＭＳ Ｐゴシック"/>
              <a:cs typeface="Calibri"/>
            </a:endParaRPr>
          </a:p>
          <a:p>
            <a:pPr marL="91440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  <a:cs typeface="Calibri" panose="020F0502020204030204" pitchFamily="34" charset="0"/>
              </a:rPr>
              <a:t>Criterion validity</a:t>
            </a:r>
          </a:p>
          <a:p>
            <a:pPr marL="91440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  <a:ea typeface="ＭＳ Ｐゴシック"/>
                <a:cs typeface="Calibri"/>
              </a:rPr>
              <a:t>Content validity</a:t>
            </a:r>
            <a:endParaRPr lang="en-US" sz="2800" dirty="0">
              <a:latin typeface="+mn-lt"/>
              <a:cs typeface="Calibri" panose="020F0502020204030204" pitchFamily="34" charset="0"/>
            </a:endParaRPr>
          </a:p>
          <a:p>
            <a:pPr marL="91440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  <a:ea typeface="ＭＳ Ｐゴシック"/>
                <a:cs typeface="Calibri"/>
              </a:rPr>
              <a:t>Structural validity</a:t>
            </a:r>
            <a:endParaRPr lang="en-US" sz="2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EC4217F-9D1E-A6C4-CF78-C8EF53842C06}"/>
              </a:ext>
            </a:extLst>
          </p:cNvPr>
          <p:cNvSpPr txBox="1"/>
          <p:nvPr/>
        </p:nvSpPr>
        <p:spPr>
          <a:xfrm>
            <a:off x="9768840" y="6488668"/>
            <a:ext cx="2423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latin typeface="+mn-lt"/>
              </a:rPr>
              <a:t>John &amp; Soto (2007)</a:t>
            </a:r>
          </a:p>
        </p:txBody>
      </p:sp>
    </p:spTree>
    <p:extLst>
      <p:ext uri="{BB962C8B-B14F-4D97-AF65-F5344CB8AC3E}">
        <p14:creationId xmlns:p14="http://schemas.microsoft.com/office/powerpoint/2010/main" val="12146523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F9E7736-FACD-5C54-56EA-E4D3298FAD68}"/>
              </a:ext>
            </a:extLst>
          </p:cNvPr>
          <p:cNvSpPr txBox="1">
            <a:spLocks/>
          </p:cNvSpPr>
          <p:nvPr/>
        </p:nvSpPr>
        <p:spPr>
          <a:xfrm>
            <a:off x="2179320" y="896242"/>
            <a:ext cx="10012680" cy="8807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b="1" dirty="0">
                <a:solidFill>
                  <a:srgbClr val="1E482A"/>
                </a:solidFill>
                <a:latin typeface="Calibri" charset="0"/>
                <a:ea typeface="ＭＳ Ｐゴシック" charset="-128"/>
              </a:rPr>
              <a:t>Validity is the accuracy of a measure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A343DE-30A6-F7AC-EF73-FEFF739895C3}"/>
              </a:ext>
            </a:extLst>
          </p:cNvPr>
          <p:cNvSpPr txBox="1"/>
          <p:nvPr/>
        </p:nvSpPr>
        <p:spPr>
          <a:xfrm>
            <a:off x="2834640" y="1776972"/>
            <a:ext cx="84886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  <a:cs typeface="Calibri" panose="020F0502020204030204" pitchFamily="34" charset="0"/>
              </a:rPr>
              <a:t>Convergent validity</a:t>
            </a:r>
          </a:p>
          <a:p>
            <a:pPr marL="91440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  <a:cs typeface="Calibri" panose="020F0502020204030204" pitchFamily="34" charset="0"/>
              </a:rPr>
              <a:t>Measure correlates with other measures of similar construct</a:t>
            </a:r>
          </a:p>
          <a:p>
            <a:pPr marL="91440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800" dirty="0">
              <a:latin typeface="+mn-lt"/>
              <a:cs typeface="Calibri" panose="020F0502020204030204" pitchFamily="34" charset="0"/>
            </a:endParaRP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  <a:cs typeface="Calibri" panose="020F0502020204030204" pitchFamily="34" charset="0"/>
              </a:rPr>
              <a:t>Criterion validity</a:t>
            </a:r>
          </a:p>
          <a:p>
            <a:pPr marL="91440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  <a:cs typeface="Calibri" panose="020F0502020204030204" pitchFamily="34" charset="0"/>
              </a:rPr>
              <a:t>Measure correlates with relevant real-world criteria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EC4217F-9D1E-A6C4-CF78-C8EF53842C06}"/>
              </a:ext>
            </a:extLst>
          </p:cNvPr>
          <p:cNvSpPr txBox="1"/>
          <p:nvPr/>
        </p:nvSpPr>
        <p:spPr>
          <a:xfrm>
            <a:off x="9768840" y="6488668"/>
            <a:ext cx="2423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latin typeface="+mn-lt"/>
              </a:rPr>
              <a:t>John &amp; Soto (2007)</a:t>
            </a:r>
          </a:p>
        </p:txBody>
      </p:sp>
    </p:spTree>
    <p:extLst>
      <p:ext uri="{BB962C8B-B14F-4D97-AF65-F5344CB8AC3E}">
        <p14:creationId xmlns:p14="http://schemas.microsoft.com/office/powerpoint/2010/main" val="3347132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F9E7736-FACD-5C54-56EA-E4D3298FAD68}"/>
              </a:ext>
            </a:extLst>
          </p:cNvPr>
          <p:cNvSpPr txBox="1">
            <a:spLocks/>
          </p:cNvSpPr>
          <p:nvPr/>
        </p:nvSpPr>
        <p:spPr>
          <a:xfrm>
            <a:off x="2179320" y="896242"/>
            <a:ext cx="10012680" cy="8807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b="1" dirty="0">
                <a:solidFill>
                  <a:srgbClr val="1E482A"/>
                </a:solidFill>
                <a:latin typeface="Calibri" charset="0"/>
                <a:ea typeface="ＭＳ Ｐゴシック" charset="-128"/>
              </a:rPr>
              <a:t>Validity is the accuracy of a measure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A343DE-30A6-F7AC-EF73-FEFF739895C3}"/>
              </a:ext>
            </a:extLst>
          </p:cNvPr>
          <p:cNvSpPr txBox="1"/>
          <p:nvPr/>
        </p:nvSpPr>
        <p:spPr>
          <a:xfrm>
            <a:off x="2834640" y="1776972"/>
            <a:ext cx="84886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  <a:cs typeface="Calibri" panose="020F0502020204030204" pitchFamily="34" charset="0"/>
              </a:rPr>
              <a:t>Content validity</a:t>
            </a:r>
          </a:p>
          <a:p>
            <a:pPr marL="91440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  <a:cs typeface="Calibri" panose="020F0502020204030204" pitchFamily="34" charset="0"/>
              </a:rPr>
              <a:t>Experts agree that the items represent the construct under study</a:t>
            </a:r>
          </a:p>
          <a:p>
            <a:pPr marL="91440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800" dirty="0">
              <a:latin typeface="+mn-lt"/>
              <a:cs typeface="Calibri" panose="020F0502020204030204" pitchFamily="34" charset="0"/>
            </a:endParaRP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  <a:cs typeface="Calibri" panose="020F0502020204030204" pitchFamily="34" charset="0"/>
              </a:rPr>
              <a:t>Structural validity</a:t>
            </a:r>
          </a:p>
          <a:p>
            <a:pPr marL="91440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  <a:cs typeface="Calibri" panose="020F0502020204030204" pitchFamily="34" charset="0"/>
              </a:rPr>
              <a:t>Internal structure of the measure reflects the internal structure of the construct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555B1A-092A-CC87-7328-083881596419}"/>
              </a:ext>
            </a:extLst>
          </p:cNvPr>
          <p:cNvSpPr txBox="1"/>
          <p:nvPr/>
        </p:nvSpPr>
        <p:spPr>
          <a:xfrm>
            <a:off x="9768840" y="6488668"/>
            <a:ext cx="2423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latin typeface="+mn-lt"/>
              </a:rPr>
              <a:t>John &amp; Soto (2007)</a:t>
            </a:r>
          </a:p>
        </p:txBody>
      </p:sp>
    </p:spTree>
    <p:extLst>
      <p:ext uri="{BB962C8B-B14F-4D97-AF65-F5344CB8AC3E}">
        <p14:creationId xmlns:p14="http://schemas.microsoft.com/office/powerpoint/2010/main" val="896415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027">
            <a:extLst>
              <a:ext uri="{FF2B5EF4-FFF2-40B4-BE49-F238E27FC236}">
                <a16:creationId xmlns:a16="http://schemas.microsoft.com/office/drawing/2014/main" id="{DA39BA13-F1B9-BC3B-2B6E-8435040CDC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5693" y="1798320"/>
            <a:ext cx="8700611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457200" marR="0" lvl="0" indent="-4572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Arial" charset="0"/>
              </a:rPr>
              <a:t>				</a:t>
            </a:r>
            <a:r>
              <a:rPr kumimoji="0" lang="en-US" altLang="en-US" sz="28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Arial" charset="0"/>
              </a:rPr>
              <a:t>1.	2.	3.	4.	5.	6.</a:t>
            </a:r>
          </a:p>
          <a:p>
            <a:pPr marL="457200" marR="0" lvl="0" indent="-4572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alt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Arial" charset="0"/>
              </a:rPr>
              <a:t>Outgoing		1.0	.80	.75	.20	.15	.08</a:t>
            </a:r>
          </a:p>
          <a:p>
            <a:pPr marL="457200" marR="0" lvl="0" indent="-4572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alt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Arial" charset="0"/>
              </a:rPr>
              <a:t>Friendly			1.0	.78	.09	.11	.05</a:t>
            </a:r>
          </a:p>
          <a:p>
            <a:pPr marL="457200" marR="0" lvl="0" indent="-4572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alt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Arial" charset="0"/>
              </a:rPr>
              <a:t>Energetic				1.0	.30	.12	.06</a:t>
            </a:r>
          </a:p>
          <a:p>
            <a:pPr marL="457200" marR="0" lvl="0" indent="-4572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alt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Arial" charset="0"/>
              </a:rPr>
              <a:t>Anxious					1.0	.83	.76</a:t>
            </a:r>
          </a:p>
          <a:p>
            <a:pPr marL="457200" marR="0" lvl="0" indent="-4572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alt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Arial" charset="0"/>
              </a:rPr>
              <a:t>Worrying						1.0	.84</a:t>
            </a:r>
          </a:p>
          <a:p>
            <a:pPr marL="457200" marR="0" lvl="0" indent="-4572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alt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Arial" charset="0"/>
              </a:rPr>
              <a:t>Tense							1.0</a:t>
            </a:r>
          </a:p>
          <a:p>
            <a:pPr marL="457200" marR="0" lvl="0" indent="-4572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altLang="en-US" sz="2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cs typeface="Arial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2A9BF86-F88F-1EC2-F2B4-DA41B627A320}"/>
              </a:ext>
            </a:extLst>
          </p:cNvPr>
          <p:cNvSpPr txBox="1">
            <a:spLocks/>
          </p:cNvSpPr>
          <p:nvPr/>
        </p:nvSpPr>
        <p:spPr>
          <a:xfrm>
            <a:off x="-1" y="774322"/>
            <a:ext cx="12192000" cy="8807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b="1" dirty="0">
                <a:solidFill>
                  <a:srgbClr val="1E482A"/>
                </a:solidFill>
                <a:latin typeface="Calibri" charset="0"/>
                <a:ea typeface="ＭＳ Ｐゴシック" charset="-128"/>
              </a:rPr>
              <a:t>Factor Analysis</a:t>
            </a:r>
          </a:p>
        </p:txBody>
      </p:sp>
    </p:spTree>
    <p:extLst>
      <p:ext uri="{BB962C8B-B14F-4D97-AF65-F5344CB8AC3E}">
        <p14:creationId xmlns:p14="http://schemas.microsoft.com/office/powerpoint/2010/main" val="33819629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027">
            <a:extLst>
              <a:ext uri="{FF2B5EF4-FFF2-40B4-BE49-F238E27FC236}">
                <a16:creationId xmlns:a16="http://schemas.microsoft.com/office/drawing/2014/main" id="{DA39BA13-F1B9-BC3B-2B6E-8435040CDC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5693" y="1798320"/>
            <a:ext cx="8700611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457200" marR="0" lvl="0" indent="-4572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Arial" charset="0"/>
              </a:rPr>
              <a:t>				</a:t>
            </a:r>
            <a:r>
              <a:rPr kumimoji="0" lang="en-US" altLang="en-US" sz="28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Arial" charset="0"/>
              </a:rPr>
              <a:t>1.	2.	3.	4.	5.	6.</a:t>
            </a:r>
          </a:p>
          <a:p>
            <a:pPr marL="457200" marR="0" lvl="0" indent="-4572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cs typeface="Arial" charset="0"/>
              </a:rPr>
              <a:t>Outgoing</a:t>
            </a:r>
            <a:r>
              <a:rPr kumimoji="0" lang="en-US" alt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Arial" charset="0"/>
              </a:rPr>
              <a:t>		</a:t>
            </a:r>
            <a:r>
              <a:rPr kumimoji="0" lang="en-US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cs typeface="Arial" charset="0"/>
              </a:rPr>
              <a:t>1.0	.80	.75</a:t>
            </a:r>
            <a:r>
              <a:rPr kumimoji="0" lang="en-US" alt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Arial" charset="0"/>
              </a:rPr>
              <a:t>	.20	.15	.08</a:t>
            </a:r>
          </a:p>
          <a:p>
            <a:pPr marL="457200" marR="0" lvl="0" indent="-4572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cs typeface="Arial" charset="0"/>
              </a:rPr>
              <a:t>Friendly</a:t>
            </a:r>
            <a:r>
              <a:rPr kumimoji="0" lang="en-US" alt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Arial" charset="0"/>
              </a:rPr>
              <a:t>			</a:t>
            </a:r>
            <a:r>
              <a:rPr kumimoji="0" lang="en-US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cs typeface="Arial" charset="0"/>
              </a:rPr>
              <a:t>1.0	.78</a:t>
            </a:r>
            <a:r>
              <a:rPr kumimoji="0" lang="en-US" alt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Arial" charset="0"/>
              </a:rPr>
              <a:t>	.09	.11	.05</a:t>
            </a:r>
          </a:p>
          <a:p>
            <a:pPr marL="457200" marR="0" lvl="0" indent="-4572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cs typeface="Arial" charset="0"/>
              </a:rPr>
              <a:t>Energetic	</a:t>
            </a:r>
            <a:r>
              <a:rPr kumimoji="0" lang="en-US" alt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Arial" charset="0"/>
              </a:rPr>
              <a:t>			</a:t>
            </a:r>
            <a:r>
              <a:rPr kumimoji="0" lang="en-US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cs typeface="Arial" charset="0"/>
              </a:rPr>
              <a:t>1.0</a:t>
            </a:r>
            <a:r>
              <a:rPr kumimoji="0" lang="en-US" alt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Arial" charset="0"/>
              </a:rPr>
              <a:t>	.30	.12	.06</a:t>
            </a:r>
          </a:p>
          <a:p>
            <a:pPr marL="457200" marR="0" lvl="0" indent="-4572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cs typeface="Arial" charset="0"/>
              </a:rPr>
              <a:t>Anxious	</a:t>
            </a:r>
            <a:r>
              <a:rPr kumimoji="0" lang="en-US" alt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Arial" charset="0"/>
              </a:rPr>
              <a:t>				</a:t>
            </a:r>
            <a:r>
              <a:rPr kumimoji="0" lang="en-US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cs typeface="Arial" charset="0"/>
              </a:rPr>
              <a:t>1.0	.83	.76</a:t>
            </a:r>
          </a:p>
          <a:p>
            <a:pPr marL="457200" marR="0" lvl="0" indent="-4572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cs typeface="Arial" charset="0"/>
              </a:rPr>
              <a:t>Worrying	</a:t>
            </a:r>
            <a:r>
              <a:rPr kumimoji="0" lang="en-US" alt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Arial" charset="0"/>
              </a:rPr>
              <a:t>					</a:t>
            </a:r>
            <a:r>
              <a:rPr kumimoji="0" lang="en-US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cs typeface="Arial" charset="0"/>
              </a:rPr>
              <a:t>1.0	.84</a:t>
            </a:r>
          </a:p>
          <a:p>
            <a:pPr marL="457200" marR="0" lvl="0" indent="-4572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cs typeface="Arial" charset="0"/>
              </a:rPr>
              <a:t>Tense</a:t>
            </a:r>
            <a:r>
              <a:rPr kumimoji="0" lang="en-US" alt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Arial" charset="0"/>
              </a:rPr>
              <a:t>							</a:t>
            </a:r>
            <a:r>
              <a:rPr kumimoji="0" lang="en-US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cs typeface="Arial" charset="0"/>
              </a:rPr>
              <a:t>1.0</a:t>
            </a:r>
          </a:p>
          <a:p>
            <a:pPr marL="457200" marR="0" lvl="0" indent="-4572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altLang="en-US" sz="2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cs typeface="Arial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2A9BF86-F88F-1EC2-F2B4-DA41B627A320}"/>
              </a:ext>
            </a:extLst>
          </p:cNvPr>
          <p:cNvSpPr txBox="1">
            <a:spLocks/>
          </p:cNvSpPr>
          <p:nvPr/>
        </p:nvSpPr>
        <p:spPr>
          <a:xfrm>
            <a:off x="-1" y="774322"/>
            <a:ext cx="12192000" cy="8807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b="1" dirty="0">
                <a:solidFill>
                  <a:srgbClr val="1E482A"/>
                </a:solidFill>
                <a:latin typeface="Calibri" charset="0"/>
                <a:ea typeface="ＭＳ Ｐゴシック" charset="-128"/>
              </a:rPr>
              <a:t>Factor Analysis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CC1D2B1-ADC5-9BFB-4D2C-85A969E00A72}"/>
              </a:ext>
            </a:extLst>
          </p:cNvPr>
          <p:cNvCxnSpPr/>
          <p:nvPr/>
        </p:nvCxnSpPr>
        <p:spPr>
          <a:xfrm>
            <a:off x="7040880" y="1539240"/>
            <a:ext cx="0" cy="403860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8E63403-CF7C-CCC1-3B09-1BCD952EB668}"/>
              </a:ext>
            </a:extLst>
          </p:cNvPr>
          <p:cNvCxnSpPr/>
          <p:nvPr/>
        </p:nvCxnSpPr>
        <p:spPr>
          <a:xfrm>
            <a:off x="822960" y="3566160"/>
            <a:ext cx="10378440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8CB723EF-EBA0-B090-E53A-B168167ACAE2}"/>
              </a:ext>
            </a:extLst>
          </p:cNvPr>
          <p:cNvSpPr/>
          <p:nvPr/>
        </p:nvSpPr>
        <p:spPr>
          <a:xfrm>
            <a:off x="4480560" y="2240280"/>
            <a:ext cx="2560320" cy="132587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E28A129-9D97-9CAA-6F84-569AFF94767A}"/>
              </a:ext>
            </a:extLst>
          </p:cNvPr>
          <p:cNvSpPr/>
          <p:nvPr/>
        </p:nvSpPr>
        <p:spPr>
          <a:xfrm>
            <a:off x="7215427" y="3566159"/>
            <a:ext cx="2560320" cy="1325879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4186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5E913867-A650-2B71-F252-210F8365CCAC}"/>
              </a:ext>
            </a:extLst>
          </p:cNvPr>
          <p:cNvSpPr/>
          <p:nvPr/>
        </p:nvSpPr>
        <p:spPr>
          <a:xfrm>
            <a:off x="1943100" y="655320"/>
            <a:ext cx="2301240" cy="150876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Extraversion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F193764-27C7-4317-F4CA-10BC62EC9FDA}"/>
              </a:ext>
            </a:extLst>
          </p:cNvPr>
          <p:cNvCxnSpPr>
            <a:cxnSpLocks/>
            <a:stCxn id="4" idx="4"/>
            <a:endCxn id="12" idx="0"/>
          </p:cNvCxnSpPr>
          <p:nvPr/>
        </p:nvCxnSpPr>
        <p:spPr>
          <a:xfrm flipH="1">
            <a:off x="990602" y="2164080"/>
            <a:ext cx="2103118" cy="208788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27A61AF-E3EA-EA36-ED29-BFF64130658F}"/>
              </a:ext>
            </a:extLst>
          </p:cNvPr>
          <p:cNvCxnSpPr>
            <a:cxnSpLocks/>
            <a:stCxn id="4" idx="4"/>
            <a:endCxn id="13" idx="0"/>
          </p:cNvCxnSpPr>
          <p:nvPr/>
        </p:nvCxnSpPr>
        <p:spPr>
          <a:xfrm>
            <a:off x="3093720" y="2164080"/>
            <a:ext cx="0" cy="208788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5B325F0-6309-71E4-6924-75ACBD4FCA37}"/>
              </a:ext>
            </a:extLst>
          </p:cNvPr>
          <p:cNvCxnSpPr>
            <a:cxnSpLocks/>
            <a:stCxn id="4" idx="4"/>
            <a:endCxn id="14" idx="0"/>
          </p:cNvCxnSpPr>
          <p:nvPr/>
        </p:nvCxnSpPr>
        <p:spPr>
          <a:xfrm>
            <a:off x="3093720" y="2164080"/>
            <a:ext cx="2106932" cy="208788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42E66AB2-7626-C180-9B23-D3F66E0F6C9F}"/>
              </a:ext>
            </a:extLst>
          </p:cNvPr>
          <p:cNvSpPr/>
          <p:nvPr/>
        </p:nvSpPr>
        <p:spPr>
          <a:xfrm>
            <a:off x="274323" y="4251960"/>
            <a:ext cx="1432557" cy="8382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Outgoing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818265C-72A8-B69E-9333-3F1E6ED4A98E}"/>
              </a:ext>
            </a:extLst>
          </p:cNvPr>
          <p:cNvSpPr/>
          <p:nvPr/>
        </p:nvSpPr>
        <p:spPr>
          <a:xfrm>
            <a:off x="2377441" y="4251960"/>
            <a:ext cx="1432557" cy="8382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Friendly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8CEB41-78D8-272E-670E-9DE8A2A42A5D}"/>
              </a:ext>
            </a:extLst>
          </p:cNvPr>
          <p:cNvSpPr/>
          <p:nvPr/>
        </p:nvSpPr>
        <p:spPr>
          <a:xfrm>
            <a:off x="4484373" y="4251960"/>
            <a:ext cx="1432557" cy="8382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Energetic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0D23CCA-CD04-5194-1E60-CB9FD8ACDED5}"/>
              </a:ext>
            </a:extLst>
          </p:cNvPr>
          <p:cNvSpPr/>
          <p:nvPr/>
        </p:nvSpPr>
        <p:spPr>
          <a:xfrm>
            <a:off x="7989568" y="601980"/>
            <a:ext cx="2301240" cy="150876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Neuroticism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E047BDCD-73FF-9799-5767-AE09D170EE4A}"/>
              </a:ext>
            </a:extLst>
          </p:cNvPr>
          <p:cNvCxnSpPr>
            <a:cxnSpLocks/>
            <a:stCxn id="32" idx="4"/>
            <a:endCxn id="36" idx="0"/>
          </p:cNvCxnSpPr>
          <p:nvPr/>
        </p:nvCxnSpPr>
        <p:spPr>
          <a:xfrm flipH="1">
            <a:off x="7037070" y="2110740"/>
            <a:ext cx="2103118" cy="2087880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72DA5906-CE36-36B4-A863-0273BE687457}"/>
              </a:ext>
            </a:extLst>
          </p:cNvPr>
          <p:cNvCxnSpPr>
            <a:cxnSpLocks/>
            <a:stCxn id="32" idx="4"/>
            <a:endCxn id="37" idx="0"/>
          </p:cNvCxnSpPr>
          <p:nvPr/>
        </p:nvCxnSpPr>
        <p:spPr>
          <a:xfrm>
            <a:off x="9140188" y="2110740"/>
            <a:ext cx="0" cy="2087880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6CF817AE-8786-DE8F-BE9B-939D28243AB4}"/>
              </a:ext>
            </a:extLst>
          </p:cNvPr>
          <p:cNvCxnSpPr>
            <a:cxnSpLocks/>
            <a:stCxn id="32" idx="4"/>
            <a:endCxn id="38" idx="0"/>
          </p:cNvCxnSpPr>
          <p:nvPr/>
        </p:nvCxnSpPr>
        <p:spPr>
          <a:xfrm>
            <a:off x="9140188" y="2110740"/>
            <a:ext cx="2106932" cy="2087880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CEE5EA07-2276-5E89-B3FC-D292F6136A6F}"/>
              </a:ext>
            </a:extLst>
          </p:cNvPr>
          <p:cNvSpPr/>
          <p:nvPr/>
        </p:nvSpPr>
        <p:spPr>
          <a:xfrm>
            <a:off x="6320791" y="4198620"/>
            <a:ext cx="1432557" cy="8382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Anxious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985E4F9-6657-D1ED-3643-4F61EA23482E}"/>
              </a:ext>
            </a:extLst>
          </p:cNvPr>
          <p:cNvSpPr/>
          <p:nvPr/>
        </p:nvSpPr>
        <p:spPr>
          <a:xfrm>
            <a:off x="8423909" y="4198620"/>
            <a:ext cx="1432557" cy="8382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Worrying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31BF3AC-AB02-F76B-907F-CF85CC9E7692}"/>
              </a:ext>
            </a:extLst>
          </p:cNvPr>
          <p:cNvSpPr/>
          <p:nvPr/>
        </p:nvSpPr>
        <p:spPr>
          <a:xfrm>
            <a:off x="10530841" y="4198620"/>
            <a:ext cx="1432557" cy="8382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Tense</a:t>
            </a:r>
          </a:p>
        </p:txBody>
      </p:sp>
    </p:spTree>
    <p:extLst>
      <p:ext uri="{BB962C8B-B14F-4D97-AF65-F5344CB8AC3E}">
        <p14:creationId xmlns:p14="http://schemas.microsoft.com/office/powerpoint/2010/main" val="608130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E968DBE-74EE-6E4F-9C1F-CEE112E964E9}"/>
              </a:ext>
            </a:extLst>
          </p:cNvPr>
          <p:cNvSpPr txBox="1"/>
          <p:nvPr/>
        </p:nvSpPr>
        <p:spPr>
          <a:xfrm>
            <a:off x="548640" y="921612"/>
            <a:ext cx="10972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Validity and Reliability of Construct: Case Example of Measuring Religiosity and Spirituality </a:t>
            </a:r>
          </a:p>
        </p:txBody>
      </p:sp>
      <p:sp>
        <p:nvSpPr>
          <p:cNvPr id="3" name="Text Box 2">
            <a:extLst>
              <a:ext uri="{FF2B5EF4-FFF2-40B4-BE49-F238E27FC236}">
                <a16:creationId xmlns:a16="http://schemas.microsoft.com/office/drawing/2014/main" id="{FE2984B3-BACC-5246-A608-71596BE405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243639"/>
            <a:ext cx="12192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ts val="480"/>
              </a:spcBef>
            </a:pPr>
            <a:r>
              <a:rPr lang="en-US" sz="28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Meredith Palm, Ph.D.</a:t>
            </a:r>
          </a:p>
        </p:txBody>
      </p:sp>
    </p:spTree>
    <p:extLst>
      <p:ext uri="{BB962C8B-B14F-4D97-AF65-F5344CB8AC3E}">
        <p14:creationId xmlns:p14="http://schemas.microsoft.com/office/powerpoint/2010/main" val="37769990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4255E-64A8-CA44-B0C0-AFD0D76765D9}"/>
              </a:ext>
            </a:extLst>
          </p:cNvPr>
          <p:cNvSpPr txBox="1">
            <a:spLocks/>
          </p:cNvSpPr>
          <p:nvPr/>
        </p:nvSpPr>
        <p:spPr>
          <a:xfrm>
            <a:off x="-1" y="1124842"/>
            <a:ext cx="12192000" cy="8807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b="1" dirty="0">
                <a:solidFill>
                  <a:srgbClr val="1E482A"/>
                </a:solidFill>
                <a:latin typeface="Calibri" charset="0"/>
                <a:ea typeface="ＭＳ Ｐゴシック" charset="-128"/>
              </a:rPr>
              <a:t>Validity &amp; reliability are </a:t>
            </a:r>
            <a:r>
              <a:rPr lang="en-US" altLang="en-US" b="1" u="sng" dirty="0">
                <a:solidFill>
                  <a:srgbClr val="1E482A"/>
                </a:solidFill>
                <a:latin typeface="Calibri" charset="0"/>
                <a:ea typeface="ＭＳ Ｐゴシック" charset="-128"/>
              </a:rPr>
              <a:t>both</a:t>
            </a:r>
            <a:r>
              <a:rPr lang="en-US" altLang="en-US" b="1" dirty="0">
                <a:solidFill>
                  <a:srgbClr val="1E482A"/>
                </a:solidFill>
                <a:latin typeface="Calibri" charset="0"/>
                <a:ea typeface="ＭＳ Ｐゴシック" charset="-128"/>
              </a:rPr>
              <a:t> important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D323387-1991-3E02-CDA9-A572EF80359D}"/>
              </a:ext>
            </a:extLst>
          </p:cNvPr>
          <p:cNvSpPr txBox="1"/>
          <p:nvPr/>
        </p:nvSpPr>
        <p:spPr>
          <a:xfrm>
            <a:off x="1493520" y="2177858"/>
            <a:ext cx="9204960" cy="1964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latin typeface="+mn-lt"/>
                <a:cs typeface="Calibri" panose="020F0502020204030204" pitchFamily="34" charset="0"/>
              </a:rPr>
              <a:t>But reliability is a </a:t>
            </a:r>
            <a:r>
              <a:rPr lang="en-US" sz="2800" u="sng" dirty="0">
                <a:latin typeface="+mn-lt"/>
                <a:cs typeface="Calibri" panose="020F0502020204030204" pitchFamily="34" charset="0"/>
              </a:rPr>
              <a:t>requirement</a:t>
            </a:r>
            <a:r>
              <a:rPr lang="en-US" sz="2800" dirty="0">
                <a:latin typeface="+mn-lt"/>
                <a:cs typeface="Calibri" panose="020F0502020204030204" pitchFamily="34" charset="0"/>
              </a:rPr>
              <a:t> for validity</a:t>
            </a:r>
          </a:p>
          <a:p>
            <a:pPr algn="ctr">
              <a:lnSpc>
                <a:spcPct val="150000"/>
              </a:lnSpc>
            </a:pPr>
            <a:endParaRPr lang="en-US" sz="2800" dirty="0">
              <a:latin typeface="+mn-lt"/>
              <a:cs typeface="Calibri" panose="020F050202020403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2800" dirty="0">
                <a:latin typeface="+mn-lt"/>
                <a:cs typeface="Calibri" panose="020F0502020204030204" pitchFamily="34" charset="0"/>
              </a:rPr>
              <a:t>Consider a bathroom scale…</a:t>
            </a:r>
          </a:p>
        </p:txBody>
      </p:sp>
    </p:spTree>
    <p:extLst>
      <p:ext uri="{BB962C8B-B14F-4D97-AF65-F5344CB8AC3E}">
        <p14:creationId xmlns:p14="http://schemas.microsoft.com/office/powerpoint/2010/main" val="29317935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8A343DE-30A6-F7AC-EF73-FEFF739895C3}"/>
              </a:ext>
            </a:extLst>
          </p:cNvPr>
          <p:cNvSpPr txBox="1"/>
          <p:nvPr/>
        </p:nvSpPr>
        <p:spPr>
          <a:xfrm>
            <a:off x="2642911" y="1467256"/>
            <a:ext cx="8488680" cy="3411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en-US" sz="2800" dirty="0">
                <a:latin typeface="+mn-lt"/>
                <a:cs typeface="Calibri" panose="020F0502020204030204" pitchFamily="34" charset="0"/>
              </a:rPr>
              <a:t>What constructs would you need to measure in your research?</a:t>
            </a: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endParaRPr lang="en-US" sz="2800" dirty="0">
              <a:latin typeface="+mn-lt"/>
              <a:cs typeface="Calibri" panose="020F0502020204030204" pitchFamily="34" charset="0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en-US" sz="2800" dirty="0">
                <a:latin typeface="+mn-lt"/>
                <a:cs typeface="Calibri" panose="020F0502020204030204" pitchFamily="34" charset="0"/>
              </a:rPr>
              <a:t>What are some potential challenges in identifying measures for those constructs?</a:t>
            </a:r>
          </a:p>
        </p:txBody>
      </p:sp>
    </p:spTree>
    <p:extLst>
      <p:ext uri="{BB962C8B-B14F-4D97-AF65-F5344CB8AC3E}">
        <p14:creationId xmlns:p14="http://schemas.microsoft.com/office/powerpoint/2010/main" val="28662115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4255E-64A8-CA44-B0C0-AFD0D76765D9}"/>
              </a:ext>
            </a:extLst>
          </p:cNvPr>
          <p:cNvSpPr txBox="1">
            <a:spLocks/>
          </p:cNvSpPr>
          <p:nvPr/>
        </p:nvSpPr>
        <p:spPr>
          <a:xfrm>
            <a:off x="-1" y="1124842"/>
            <a:ext cx="12192000" cy="8807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b="1" dirty="0">
                <a:solidFill>
                  <a:srgbClr val="1E482A"/>
                </a:solidFill>
                <a:latin typeface="Calibri" charset="0"/>
                <a:ea typeface="ＭＳ Ｐゴシック" charset="-128"/>
              </a:rPr>
              <a:t>Implications of Psychological Measurement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D323387-1991-3E02-CDA9-A572EF80359D}"/>
              </a:ext>
            </a:extLst>
          </p:cNvPr>
          <p:cNvSpPr txBox="1"/>
          <p:nvPr/>
        </p:nvSpPr>
        <p:spPr>
          <a:xfrm>
            <a:off x="1493520" y="2177858"/>
            <a:ext cx="9204960" cy="2857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  <a:cs typeface="Calibri" panose="020F0502020204030204" pitchFamily="34" charset="0"/>
              </a:rPr>
              <a:t>Our measure is not </a:t>
            </a:r>
            <a:r>
              <a:rPr lang="en-US" sz="2800" i="1" dirty="0">
                <a:latin typeface="+mn-lt"/>
                <a:cs typeface="Calibri" panose="020F0502020204030204" pitchFamily="34" charset="0"/>
              </a:rPr>
              <a:t>exactly</a:t>
            </a:r>
            <a:r>
              <a:rPr lang="en-US" sz="2800" dirty="0">
                <a:latin typeface="+mn-lt"/>
                <a:cs typeface="Calibri" panose="020F0502020204030204" pitchFamily="34" charset="0"/>
              </a:rPr>
              <a:t> the same thing as the construct.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  <a:cs typeface="Calibri" panose="020F0502020204030204" pitchFamily="34" charset="0"/>
              </a:rPr>
              <a:t>There is always some level of measurement error.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  <a:cs typeface="Calibri" panose="020F0502020204030204" pitchFamily="34" charset="0"/>
              </a:rPr>
              <a:t>Look for measures that have empirical evidence to support their reliability and validity.</a:t>
            </a:r>
          </a:p>
          <a:p>
            <a:pPr algn="ctr">
              <a:lnSpc>
                <a:spcPct val="150000"/>
              </a:lnSpc>
            </a:pPr>
            <a:endParaRPr lang="en-US" sz="2800" dirty="0">
              <a:latin typeface="+mn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1606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6FA401B-5F9E-952B-0635-EC399FD819C8}"/>
              </a:ext>
            </a:extLst>
          </p:cNvPr>
          <p:cNvSpPr txBox="1"/>
          <p:nvPr/>
        </p:nvSpPr>
        <p:spPr>
          <a:xfrm>
            <a:off x="3048000" y="1674674"/>
            <a:ext cx="8534400" cy="258532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466725" indent="-466725"/>
            <a:r>
              <a:rPr lang="en-US" b="0" i="0" dirty="0">
                <a:solidFill>
                  <a:srgbClr val="222222"/>
                </a:solidFill>
                <a:effectLst/>
                <a:latin typeface="+mn-lt"/>
                <a:ea typeface="ＭＳ Ｐゴシック"/>
              </a:rPr>
              <a:t>Exline, J. J., Wilt, J. A., Stauner, N., &amp; Pargament, K. I. (2021). Approach, disengagement, protest, and suppression: Four behaviors toward God in the context of religious/spiritual struggle. </a:t>
            </a:r>
            <a:r>
              <a:rPr lang="en-US" b="0" i="1" dirty="0">
                <a:solidFill>
                  <a:srgbClr val="222222"/>
                </a:solidFill>
                <a:effectLst/>
                <a:latin typeface="+mn-lt"/>
                <a:ea typeface="ＭＳ Ｐゴシック"/>
              </a:rPr>
              <a:t>Psychology of Religion and Spirituality</a:t>
            </a:r>
            <a:r>
              <a:rPr lang="en-US" b="0" i="0" dirty="0">
                <a:solidFill>
                  <a:srgbClr val="222222"/>
                </a:solidFill>
                <a:effectLst/>
                <a:latin typeface="+mn-lt"/>
                <a:ea typeface="ＭＳ Ｐゴシック"/>
              </a:rPr>
              <a:t>.</a:t>
            </a:r>
          </a:p>
          <a:p>
            <a:pPr marL="466725" indent="-466725"/>
            <a:endParaRPr lang="en-US" b="0" i="0" dirty="0">
              <a:solidFill>
                <a:srgbClr val="222222"/>
              </a:solidFill>
              <a:effectLst/>
              <a:latin typeface="+mn-lt"/>
            </a:endParaRPr>
          </a:p>
          <a:p>
            <a:pPr marL="466725" indent="-466725"/>
            <a:r>
              <a:rPr lang="en-US" b="0" i="0" dirty="0">
                <a:solidFill>
                  <a:srgbClr val="222222"/>
                </a:solidFill>
                <a:effectLst/>
                <a:latin typeface="+mn-lt"/>
              </a:rPr>
              <a:t>John, O. P., &amp; Soto, C. J. (2007). The importance of being valid: Reliability and the process of construct validation.</a:t>
            </a:r>
          </a:p>
          <a:p>
            <a:pPr marL="466725" indent="-466725"/>
            <a:endParaRPr lang="en-US" dirty="0">
              <a:solidFill>
                <a:srgbClr val="222222"/>
              </a:solidFill>
              <a:latin typeface="Calibri"/>
              <a:ea typeface="ＭＳ Ｐゴシック"/>
              <a:cs typeface="Calibri"/>
            </a:endParaRPr>
          </a:p>
          <a:p>
            <a:pPr marL="466725" indent="-466725"/>
            <a:r>
              <a:rPr lang="en-US" dirty="0">
                <a:solidFill>
                  <a:srgbClr val="222222"/>
                </a:solidFill>
                <a:latin typeface="Calibri"/>
                <a:ea typeface="ＭＳ Ｐゴシック"/>
                <a:cs typeface="Calibri"/>
              </a:rPr>
              <a:t>Messick, S. (1995). Standards of validity and the validity of standards in performance </a:t>
            </a:r>
            <a:r>
              <a:rPr lang="en-US" dirty="0" err="1">
                <a:solidFill>
                  <a:srgbClr val="222222"/>
                </a:solidFill>
                <a:latin typeface="Calibri"/>
                <a:ea typeface="ＭＳ Ｐゴシック"/>
                <a:cs typeface="Calibri"/>
              </a:rPr>
              <a:t>asessment</a:t>
            </a:r>
            <a:r>
              <a:rPr lang="en-US" dirty="0">
                <a:solidFill>
                  <a:srgbClr val="222222"/>
                </a:solidFill>
                <a:latin typeface="Calibri"/>
                <a:ea typeface="ＭＳ Ｐゴシック"/>
                <a:cs typeface="Calibri"/>
              </a:rPr>
              <a:t>. </a:t>
            </a:r>
            <a:r>
              <a:rPr lang="en-US" i="1" dirty="0">
                <a:solidFill>
                  <a:srgbClr val="222222"/>
                </a:solidFill>
                <a:latin typeface="Calibri"/>
                <a:ea typeface="ＭＳ Ｐゴシック"/>
                <a:cs typeface="Calibri"/>
              </a:rPr>
              <a:t>Educational measurement: Issues and practice, 14</a:t>
            </a:r>
            <a:r>
              <a:rPr lang="en-US" dirty="0">
                <a:solidFill>
                  <a:srgbClr val="222222"/>
                </a:solidFill>
                <a:latin typeface="Calibri"/>
                <a:ea typeface="ＭＳ Ｐゴシック"/>
                <a:cs typeface="Calibri"/>
              </a:rPr>
              <a:t>(4), 5-8.</a:t>
            </a:r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CCADD2C-79CD-81AB-DC3A-76CF6C814AD6}"/>
              </a:ext>
            </a:extLst>
          </p:cNvPr>
          <p:cNvSpPr txBox="1">
            <a:spLocks/>
          </p:cNvSpPr>
          <p:nvPr/>
        </p:nvSpPr>
        <p:spPr>
          <a:xfrm>
            <a:off x="3048000" y="696942"/>
            <a:ext cx="7710115" cy="67740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b="1" dirty="0">
                <a:solidFill>
                  <a:srgbClr val="1E482A"/>
                </a:solidFill>
                <a:latin typeface="Calibri" charset="0"/>
                <a:ea typeface="Calibri" charset="0"/>
                <a:cs typeface="Calibri" charset="0"/>
              </a:rPr>
              <a:t>References</a:t>
            </a:r>
          </a:p>
        </p:txBody>
      </p:sp>
    </p:spTree>
    <p:extLst>
      <p:ext uri="{BB962C8B-B14F-4D97-AF65-F5344CB8AC3E}">
        <p14:creationId xmlns:p14="http://schemas.microsoft.com/office/powerpoint/2010/main" val="39974127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1ABB2BB-3F55-A2D8-A508-09641284EF82}"/>
              </a:ext>
            </a:extLst>
          </p:cNvPr>
          <p:cNvSpPr txBox="1"/>
          <p:nvPr/>
        </p:nvSpPr>
        <p:spPr>
          <a:xfrm>
            <a:off x="2899364" y="679216"/>
            <a:ext cx="8707495" cy="501675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Guidelines for Addressing Relevance:​</a:t>
            </a:r>
          </a:p>
          <a:p>
            <a:pPr marL="171450" indent="-171450">
              <a:buFont typeface="Arial"/>
              <a:buChar char="•"/>
            </a:pPr>
            <a:r>
              <a:rPr lang="en-US" sz="2000" dirty="0">
                <a:solidFill>
                  <a:srgbClr val="444444"/>
                </a:solidFill>
                <a:latin typeface="Calibri"/>
                <a:ea typeface="ＭＳ Ｐゴシック"/>
                <a:cs typeface="Arial"/>
              </a:rPr>
              <a:t>Develop items that address the construct of interest.​</a:t>
            </a:r>
          </a:p>
          <a:p>
            <a:pPr marL="171450" indent="-171450">
              <a:buFont typeface="Arial"/>
              <a:buChar char="•"/>
            </a:pPr>
            <a:r>
              <a:rPr lang="en-US" sz="2000" dirty="0">
                <a:solidFill>
                  <a:srgbClr val="444444"/>
                </a:solidFill>
                <a:latin typeface="Calibri"/>
                <a:ea typeface="ＭＳ Ｐゴシック"/>
                <a:cs typeface="Arial"/>
              </a:rPr>
              <a:t>Write items that are logically related to the survey purpose.​</a:t>
            </a:r>
          </a:p>
          <a:p>
            <a:pPr marL="171450" indent="-171450">
              <a:buFont typeface="Arial"/>
              <a:buChar char="•"/>
            </a:pPr>
            <a:r>
              <a:rPr lang="en-US" sz="2000" dirty="0">
                <a:solidFill>
                  <a:srgbClr val="444444"/>
                </a:solidFill>
                <a:latin typeface="Calibri"/>
                <a:ea typeface="ＭＳ Ｐゴシック"/>
                <a:cs typeface="Arial"/>
              </a:rPr>
              <a:t>Use multiple items to tap into a construct, but avoid repetition of items.​</a:t>
            </a:r>
          </a:p>
          <a:p>
            <a:pPr marL="171450" indent="-171450">
              <a:buFont typeface="Arial"/>
              <a:buChar char="•"/>
            </a:pPr>
            <a:r>
              <a:rPr lang="en-US" sz="2000" dirty="0">
                <a:solidFill>
                  <a:srgbClr val="444444"/>
                </a:solidFill>
                <a:latin typeface="Calibri"/>
                <a:ea typeface="ＭＳ Ｐゴシック"/>
                <a:cs typeface="Arial"/>
              </a:rPr>
              <a:t>Avoid items that crossover to a related construct.​</a:t>
            </a:r>
          </a:p>
          <a:p>
            <a:pPr marL="171450" indent="-171450">
              <a:buFont typeface="Arial"/>
              <a:buChar char="•"/>
            </a:pPr>
            <a:r>
              <a:rPr lang="en-US" sz="2000" dirty="0">
                <a:solidFill>
                  <a:srgbClr val="444444"/>
                </a:solidFill>
                <a:latin typeface="Calibri"/>
                <a:ea typeface="ＭＳ Ｐゴシック"/>
                <a:cs typeface="Arial"/>
              </a:rPr>
              <a:t>Write items to be concrete and precise.​</a:t>
            </a:r>
          </a:p>
          <a:p>
            <a:pPr marL="171450" indent="-171450">
              <a:buFont typeface="Arial"/>
              <a:buChar char="•"/>
            </a:pPr>
            <a:r>
              <a:rPr lang="en-US" sz="2000" dirty="0">
                <a:solidFill>
                  <a:srgbClr val="444444"/>
                </a:solidFill>
                <a:latin typeface="Calibri"/>
                <a:ea typeface="ＭＳ Ｐゴシック"/>
                <a:cs typeface="Arial"/>
              </a:rPr>
              <a:t>Items must be relevant and words within an item should be relevant.​</a:t>
            </a:r>
          </a:p>
          <a:p>
            <a:pPr marL="171450" indent="-171450">
              <a:buFont typeface="Arial"/>
              <a:buChar char="•"/>
            </a:pPr>
            <a:r>
              <a:rPr lang="en-US" sz="2000" dirty="0">
                <a:solidFill>
                  <a:srgbClr val="444444"/>
                </a:solidFill>
                <a:latin typeface="Calibri"/>
                <a:ea typeface="ＭＳ Ｐゴシック"/>
                <a:cs typeface="Arial"/>
              </a:rPr>
              <a:t>Keep items objective.</a:t>
            </a:r>
          </a:p>
          <a:p>
            <a:pPr>
              <a:buChar char="•"/>
            </a:pPr>
            <a:endParaRPr lang="en-US" sz="2000" dirty="0">
              <a:solidFill>
                <a:srgbClr val="444444"/>
              </a:solidFill>
              <a:latin typeface="Calibri"/>
              <a:ea typeface="ＭＳ Ｐゴシック"/>
              <a:cs typeface="Arial"/>
            </a:endParaRPr>
          </a:p>
          <a:p>
            <a:r>
              <a:rPr lang="en-US" sz="2000" b="1" dirty="0">
                <a:solidFill>
                  <a:srgbClr val="444444"/>
                </a:solidFill>
                <a:latin typeface="Calibri"/>
                <a:ea typeface="ＭＳ Ｐゴシック"/>
                <a:cs typeface="Arial"/>
              </a:rPr>
              <a:t>Guidelines for Audience:</a:t>
            </a:r>
            <a:endParaRPr lang="en-US" sz="2000" b="1">
              <a:solidFill>
                <a:srgbClr val="444444"/>
              </a:solidFill>
              <a:latin typeface="Calibri"/>
              <a:cs typeface="Arial"/>
            </a:endParaRPr>
          </a:p>
          <a:p>
            <a:pPr marL="171450" indent="-171450">
              <a:buFont typeface="Arial"/>
              <a:buChar char="•"/>
            </a:pPr>
            <a:r>
              <a:rPr lang="en-US" sz="2000" dirty="0">
                <a:solidFill>
                  <a:srgbClr val="444444"/>
                </a:solidFill>
                <a:latin typeface="Calibri"/>
                <a:ea typeface="ＭＳ Ｐゴシック"/>
                <a:cs typeface="Times New Roman"/>
              </a:rPr>
              <a:t>Consider the cognitive skills and communication capabilities of the respondents and their ability to understand an item.</a:t>
            </a:r>
          </a:p>
          <a:p>
            <a:pPr marL="171450" indent="-171450">
              <a:buFont typeface="Arial"/>
              <a:buChar char="•"/>
            </a:pPr>
            <a:r>
              <a:rPr lang="en-US" sz="2000" dirty="0">
                <a:solidFill>
                  <a:srgbClr val="444444"/>
                </a:solidFill>
                <a:latin typeface="Calibri"/>
                <a:ea typeface="ＭＳ Ｐゴシック"/>
                <a:cs typeface="Times New Roman"/>
              </a:rPr>
              <a:t>Determine if respondents will have sufficient information to answer the items.</a:t>
            </a:r>
          </a:p>
          <a:p>
            <a:pPr marL="171450" indent="-171450">
              <a:buFont typeface="Arial"/>
              <a:buChar char="•"/>
            </a:pPr>
            <a:r>
              <a:rPr lang="en-US" sz="2000" dirty="0">
                <a:solidFill>
                  <a:srgbClr val="444444"/>
                </a:solidFill>
                <a:latin typeface="Calibri"/>
                <a:ea typeface="ＭＳ Ｐゴシック"/>
                <a:cs typeface="Times New Roman"/>
              </a:rPr>
              <a:t>Consider if the study participants will be able to recall the information (e.g., behaviors, activities).</a:t>
            </a:r>
          </a:p>
          <a:p>
            <a:pPr marL="171450" indent="-171450">
              <a:buFont typeface="Arial"/>
              <a:buChar char="•"/>
            </a:pPr>
            <a:r>
              <a:rPr lang="en-US" sz="2000" dirty="0">
                <a:solidFill>
                  <a:srgbClr val="444444"/>
                </a:solidFill>
                <a:latin typeface="Calibri"/>
                <a:ea typeface="ＭＳ Ｐゴシック"/>
                <a:cs typeface="Times New Roman"/>
              </a:rPr>
              <a:t>Represent the diversity of respondents (i.e., multicultural, non-bias).</a:t>
            </a:r>
            <a:endParaRPr lang="en-US" sz="2000">
              <a:latin typeface="Calibri"/>
              <a:ea typeface="ＭＳ Ｐゴシック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634B6C6-BDDC-0023-4767-FF9F67B7A8B8}"/>
              </a:ext>
            </a:extLst>
          </p:cNvPr>
          <p:cNvSpPr txBox="1"/>
          <p:nvPr/>
        </p:nvSpPr>
        <p:spPr>
          <a:xfrm>
            <a:off x="9768840" y="6488668"/>
            <a:ext cx="2423160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lang="en-US" dirty="0">
                <a:latin typeface="+mn-lt"/>
                <a:ea typeface="ＭＳ Ｐゴシック"/>
              </a:rPr>
              <a:t>Morgan (2016)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4558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1ABB2BB-3F55-A2D8-A508-09641284EF82}"/>
              </a:ext>
            </a:extLst>
          </p:cNvPr>
          <p:cNvSpPr txBox="1"/>
          <p:nvPr/>
        </p:nvSpPr>
        <p:spPr>
          <a:xfrm>
            <a:off x="2899364" y="302920"/>
            <a:ext cx="8707495" cy="65556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Guidelines for Addressing Language: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Use words with meanings understood by respondents.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Use language (i.e., terms, concepts) that is current.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Avoid words with multiple meanings.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Attend to word choices.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Avoid abstractions.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Write items at middle school level reading demands for the general public.</a:t>
            </a:r>
          </a:p>
          <a:p>
            <a:endParaRPr lang="en-US" sz="2000" dirty="0">
              <a:solidFill>
                <a:srgbClr val="444444"/>
              </a:solidFill>
              <a:latin typeface="Calibri"/>
              <a:ea typeface="Calibri"/>
              <a:cs typeface="Calibri"/>
            </a:endParaRPr>
          </a:p>
          <a:p>
            <a:r>
              <a:rPr lang="en-US" sz="2000" b="1" dirty="0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Guidelines for Addressing Item Structure: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Write items to be brief.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Write complete statements.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Present a single idea in an item.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Use positive wording instead of negative phrasing.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Begin items with qualifying clauses because respondents begin to formulate a response before the item is complete.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Reduce the reading load by eliminating repetition in the phrasing of items.</a:t>
            </a:r>
          </a:p>
          <a:p>
            <a:endParaRPr lang="en-US" sz="2000" dirty="0">
              <a:solidFill>
                <a:srgbClr val="444444"/>
              </a:solidFill>
              <a:latin typeface="Calibri"/>
              <a:ea typeface="Calibri"/>
              <a:cs typeface="Calibri"/>
            </a:endParaRPr>
          </a:p>
          <a:p>
            <a:r>
              <a:rPr lang="en-US" sz="2000" b="1" dirty="0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Guidelines for Addressing Language Conventions: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Follow standard grammatical conventions.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rgbClr val="444444"/>
                </a:solidFill>
                <a:latin typeface="Calibri"/>
                <a:ea typeface="Calibri"/>
                <a:cs typeface="Calibri"/>
              </a:rPr>
              <a:t>Review for typographical errors.</a:t>
            </a:r>
          </a:p>
          <a:p>
            <a:endParaRPr lang="en-US" sz="2000" dirty="0">
              <a:solidFill>
                <a:srgbClr val="444444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8B4EA06-BBDB-7F61-7F6E-3C6C070BEB32}"/>
              </a:ext>
            </a:extLst>
          </p:cNvPr>
          <p:cNvSpPr txBox="1"/>
          <p:nvPr/>
        </p:nvSpPr>
        <p:spPr>
          <a:xfrm>
            <a:off x="9768840" y="6488668"/>
            <a:ext cx="2423160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lang="en-US" dirty="0">
                <a:latin typeface="+mn-lt"/>
                <a:ea typeface="ＭＳ Ｐゴシック"/>
              </a:rPr>
              <a:t>Morgan (2016)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541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4453F7-D8FD-E742-A0AC-CD694ECCC7F9}"/>
              </a:ext>
            </a:extLst>
          </p:cNvPr>
          <p:cNvSpPr txBox="1">
            <a:spLocks/>
          </p:cNvSpPr>
          <p:nvPr/>
        </p:nvSpPr>
        <p:spPr>
          <a:xfrm>
            <a:off x="3552429" y="696942"/>
            <a:ext cx="7205686" cy="67740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b="1" dirty="0">
                <a:solidFill>
                  <a:srgbClr val="1E482A"/>
                </a:solidFill>
                <a:latin typeface="Calibri" charset="0"/>
                <a:ea typeface="Calibri" charset="0"/>
                <a:cs typeface="Calibri" charset="0"/>
              </a:rPr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A6A62E-DAC2-BF46-AFC2-9D2DBB9C9834}"/>
              </a:ext>
            </a:extLst>
          </p:cNvPr>
          <p:cNvSpPr txBox="1">
            <a:spLocks/>
          </p:cNvSpPr>
          <p:nvPr/>
        </p:nvSpPr>
        <p:spPr>
          <a:xfrm>
            <a:off x="3552428" y="1506551"/>
            <a:ext cx="6875841" cy="384489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altLang="en-US" dirty="0">
              <a:ea typeface="ＭＳ Ｐゴシック" charset="-12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7895AB-448D-945D-4E2C-374F01028158}"/>
              </a:ext>
            </a:extLst>
          </p:cNvPr>
          <p:cNvSpPr txBox="1"/>
          <p:nvPr/>
        </p:nvSpPr>
        <p:spPr>
          <a:xfrm>
            <a:off x="3417322" y="1690178"/>
            <a:ext cx="714605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  <a:cs typeface="Calibri" panose="020F0502020204030204" pitchFamily="34" charset="0"/>
              </a:rPr>
              <a:t>Why do we care about measurement?</a:t>
            </a:r>
          </a:p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  <a:cs typeface="Calibri" panose="020F0502020204030204" pitchFamily="34" charset="0"/>
              </a:rPr>
              <a:t>Conceptual &amp; operational definitions</a:t>
            </a:r>
          </a:p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  <a:cs typeface="Calibri" panose="020F0502020204030204" pitchFamily="34" charset="0"/>
              </a:rPr>
              <a:t>Reliability &amp; validity</a:t>
            </a:r>
          </a:p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  <a:cs typeface="Calibri" panose="020F0502020204030204" pitchFamily="34" charset="0"/>
              </a:rPr>
              <a:t>Your turn</a:t>
            </a:r>
          </a:p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  <a:cs typeface="Calibri" panose="020F0502020204030204" pitchFamily="34" charset="0"/>
              </a:rPr>
              <a:t>Implications of psychological measurement</a:t>
            </a:r>
          </a:p>
        </p:txBody>
      </p:sp>
    </p:spTree>
    <p:extLst>
      <p:ext uri="{BB962C8B-B14F-4D97-AF65-F5344CB8AC3E}">
        <p14:creationId xmlns:p14="http://schemas.microsoft.com/office/powerpoint/2010/main" val="366274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4255E-64A8-CA44-B0C0-AFD0D76765D9}"/>
              </a:ext>
            </a:extLst>
          </p:cNvPr>
          <p:cNvSpPr txBox="1">
            <a:spLocks/>
          </p:cNvSpPr>
          <p:nvPr/>
        </p:nvSpPr>
        <p:spPr>
          <a:xfrm>
            <a:off x="-1" y="1124842"/>
            <a:ext cx="12192000" cy="8807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b="1" dirty="0">
                <a:solidFill>
                  <a:srgbClr val="1E482A"/>
                </a:solidFill>
                <a:latin typeface="Calibri" charset="0"/>
                <a:ea typeface="ＭＳ Ｐゴシック" charset="-128"/>
              </a:rPr>
              <a:t>Why do we care about measurement?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D323387-1991-3E02-CDA9-A572EF80359D}"/>
              </a:ext>
            </a:extLst>
          </p:cNvPr>
          <p:cNvSpPr txBox="1"/>
          <p:nvPr/>
        </p:nvSpPr>
        <p:spPr>
          <a:xfrm>
            <a:off x="1493520" y="2177858"/>
            <a:ext cx="9204960" cy="204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  <a:cs typeface="Calibri" panose="020F0502020204030204" pitchFamily="34" charset="0"/>
              </a:rPr>
              <a:t>Measurement is the foundation of research in psychological science.</a:t>
            </a:r>
          </a:p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  <a:cs typeface="Calibri" panose="020F0502020204030204" pitchFamily="34" charset="0"/>
              </a:rPr>
              <a:t>If our measures are not valid, we cannot trust any conclusions drawn from the research.</a:t>
            </a:r>
          </a:p>
        </p:txBody>
      </p:sp>
    </p:spTree>
    <p:extLst>
      <p:ext uri="{BB962C8B-B14F-4D97-AF65-F5344CB8AC3E}">
        <p14:creationId xmlns:p14="http://schemas.microsoft.com/office/powerpoint/2010/main" val="4207168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17E3E34-A017-AFF8-EC9D-E41B8EA4D65E}"/>
              </a:ext>
            </a:extLst>
          </p:cNvPr>
          <p:cNvSpPr txBox="1">
            <a:spLocks/>
          </p:cNvSpPr>
          <p:nvPr/>
        </p:nvSpPr>
        <p:spPr>
          <a:xfrm>
            <a:off x="576686" y="766253"/>
            <a:ext cx="11033761" cy="823970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b="1" dirty="0">
                <a:solidFill>
                  <a:srgbClr val="1E482A"/>
                </a:solidFill>
                <a:latin typeface="Calibri"/>
                <a:ea typeface="ＭＳ Ｐゴシック"/>
                <a:cs typeface="Calibri"/>
              </a:rPr>
              <a:t>There are three broad types of measures:</a:t>
            </a:r>
          </a:p>
        </p:txBody>
      </p:sp>
      <p:pic>
        <p:nvPicPr>
          <p:cNvPr id="6" name="Picture 8" descr="Text, letter&#10;&#10;Description automatically generated">
            <a:extLst>
              <a:ext uri="{FF2B5EF4-FFF2-40B4-BE49-F238E27FC236}">
                <a16:creationId xmlns:a16="http://schemas.microsoft.com/office/drawing/2014/main" id="{5FEBF775-99F3-4707-533B-30B6E551EF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289" y="2056516"/>
            <a:ext cx="3378201" cy="2258133"/>
          </a:xfrm>
          <a:prstGeom prst="rect">
            <a:avLst/>
          </a:prstGeom>
        </p:spPr>
      </p:pic>
      <p:pic>
        <p:nvPicPr>
          <p:cNvPr id="10" name="Picture 10">
            <a:extLst>
              <a:ext uri="{FF2B5EF4-FFF2-40B4-BE49-F238E27FC236}">
                <a16:creationId xmlns:a16="http://schemas.microsoft.com/office/drawing/2014/main" id="{7DAE6922-561A-65E1-276F-ACB4E64F07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2625" y="2053520"/>
            <a:ext cx="3059641" cy="2264127"/>
          </a:xfrm>
          <a:prstGeom prst="rect">
            <a:avLst/>
          </a:prstGeom>
        </p:spPr>
      </p:pic>
      <p:pic>
        <p:nvPicPr>
          <p:cNvPr id="11" name="Picture 11" descr="Graphical user interface&#10;&#10;Description automatically generated">
            <a:extLst>
              <a:ext uri="{FF2B5EF4-FFF2-40B4-BE49-F238E27FC236}">
                <a16:creationId xmlns:a16="http://schemas.microsoft.com/office/drawing/2014/main" id="{6327A4C5-F3C2-9AD7-41D6-94B45DF92E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72122" y="1571978"/>
            <a:ext cx="2425700" cy="323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242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4255E-64A8-CA44-B0C0-AFD0D76765D9}"/>
              </a:ext>
            </a:extLst>
          </p:cNvPr>
          <p:cNvSpPr txBox="1">
            <a:spLocks/>
          </p:cNvSpPr>
          <p:nvPr/>
        </p:nvSpPr>
        <p:spPr>
          <a:xfrm>
            <a:off x="-1" y="1124842"/>
            <a:ext cx="12192000" cy="8807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b="1" dirty="0">
                <a:solidFill>
                  <a:srgbClr val="1E482A"/>
                </a:solidFill>
                <a:latin typeface="Calibri" charset="0"/>
                <a:ea typeface="ＭＳ Ｐゴシック" charset="-128"/>
              </a:rPr>
              <a:t>But… there are some things we </a:t>
            </a:r>
            <a:r>
              <a:rPr lang="en-US" altLang="en-US" b="1" i="1" dirty="0">
                <a:solidFill>
                  <a:srgbClr val="1E482A"/>
                </a:solidFill>
                <a:latin typeface="Calibri" charset="0"/>
                <a:ea typeface="ＭＳ Ｐゴシック" charset="-128"/>
              </a:rPr>
              <a:t>can’t</a:t>
            </a:r>
            <a:r>
              <a:rPr lang="en-US" altLang="en-US" b="1" dirty="0">
                <a:solidFill>
                  <a:srgbClr val="1E482A"/>
                </a:solidFill>
                <a:latin typeface="Calibri" charset="0"/>
                <a:ea typeface="ＭＳ Ｐゴシック" charset="-128"/>
              </a:rPr>
              <a:t> measure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D323387-1991-3E02-CDA9-A572EF80359D}"/>
              </a:ext>
            </a:extLst>
          </p:cNvPr>
          <p:cNvSpPr txBox="1"/>
          <p:nvPr/>
        </p:nvSpPr>
        <p:spPr>
          <a:xfrm>
            <a:off x="1493520" y="2177858"/>
            <a:ext cx="92049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latin typeface="+mn-lt"/>
                <a:cs typeface="Calibri" panose="020F0502020204030204" pitchFamily="34" charset="0"/>
              </a:rPr>
              <a:t>There are some things we can’t </a:t>
            </a:r>
            <a:r>
              <a:rPr lang="en-US" sz="2800" b="1" u="sng" dirty="0">
                <a:latin typeface="+mn-lt"/>
                <a:cs typeface="Calibri" panose="020F0502020204030204" pitchFamily="34" charset="0"/>
              </a:rPr>
              <a:t>directly</a:t>
            </a:r>
            <a:r>
              <a:rPr lang="en-US" sz="2800" b="1" dirty="0">
                <a:latin typeface="+mn-lt"/>
                <a:cs typeface="Calibri" panose="020F0502020204030204" pitchFamily="34" charset="0"/>
              </a:rPr>
              <a:t> </a:t>
            </a:r>
            <a:r>
              <a:rPr lang="en-US" sz="2800" dirty="0">
                <a:latin typeface="+mn-lt"/>
                <a:cs typeface="Calibri" panose="020F0502020204030204" pitchFamily="34" charset="0"/>
              </a:rPr>
              <a:t>measure.</a:t>
            </a:r>
          </a:p>
          <a:p>
            <a:pPr algn="ctr">
              <a:lnSpc>
                <a:spcPct val="150000"/>
              </a:lnSpc>
            </a:pPr>
            <a:endParaRPr lang="en-US" sz="2800" dirty="0">
              <a:latin typeface="+mn-lt"/>
              <a:cs typeface="Calibri" panose="020F0502020204030204" pitchFamily="34" charset="0"/>
            </a:endParaRPr>
          </a:p>
          <a:p>
            <a:pPr algn="ctr"/>
            <a:r>
              <a:rPr lang="en-US" sz="2800" dirty="0">
                <a:latin typeface="+mn-lt"/>
                <a:cs typeface="Calibri" panose="020F0502020204030204" pitchFamily="34" charset="0"/>
              </a:rPr>
              <a:t>Psychological measures capture </a:t>
            </a:r>
            <a:r>
              <a:rPr lang="en-US" sz="2800" i="1" dirty="0">
                <a:latin typeface="+mn-lt"/>
                <a:cs typeface="Calibri" panose="020F0502020204030204" pitchFamily="34" charset="0"/>
              </a:rPr>
              <a:t>indicators</a:t>
            </a:r>
            <a:r>
              <a:rPr lang="en-US" sz="2800" dirty="0">
                <a:latin typeface="+mn-lt"/>
                <a:cs typeface="Calibri" panose="020F0502020204030204" pitchFamily="34" charset="0"/>
              </a:rPr>
              <a:t> of a construct we can’t directly measure.</a:t>
            </a:r>
          </a:p>
        </p:txBody>
      </p:sp>
    </p:spTree>
    <p:extLst>
      <p:ext uri="{BB962C8B-B14F-4D97-AF65-F5344CB8AC3E}">
        <p14:creationId xmlns:p14="http://schemas.microsoft.com/office/powerpoint/2010/main" val="3072634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4255E-64A8-CA44-B0C0-AFD0D76765D9}"/>
              </a:ext>
            </a:extLst>
          </p:cNvPr>
          <p:cNvSpPr txBox="1">
            <a:spLocks/>
          </p:cNvSpPr>
          <p:nvPr/>
        </p:nvSpPr>
        <p:spPr>
          <a:xfrm>
            <a:off x="563879" y="1124841"/>
            <a:ext cx="11033761" cy="1810087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b="1" dirty="0">
                <a:solidFill>
                  <a:srgbClr val="1E482A"/>
                </a:solidFill>
                <a:latin typeface="Calibri"/>
                <a:ea typeface="ＭＳ Ｐゴシック"/>
                <a:cs typeface="Calibri"/>
              </a:rPr>
              <a:t>Example: what are some indicators of </a:t>
            </a:r>
            <a:r>
              <a:rPr lang="en-US" altLang="en-US" b="1" i="1" u="sng" dirty="0">
                <a:solidFill>
                  <a:srgbClr val="1E482A"/>
                </a:solidFill>
                <a:latin typeface="Calibri"/>
                <a:ea typeface="ＭＳ Ｐゴシック"/>
                <a:cs typeface="Calibri"/>
              </a:rPr>
              <a:t>thrift</a:t>
            </a:r>
            <a:r>
              <a:rPr lang="en-US" altLang="en-US" b="1" dirty="0">
                <a:solidFill>
                  <a:srgbClr val="1E482A"/>
                </a:solidFill>
                <a:latin typeface="Calibri"/>
                <a:ea typeface="ＭＳ Ｐゴシック"/>
                <a:cs typeface="Calibri"/>
              </a:rPr>
              <a:t>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D323387-1991-3E02-CDA9-A572EF80359D}"/>
              </a:ext>
            </a:extLst>
          </p:cNvPr>
          <p:cNvSpPr txBox="1"/>
          <p:nvPr/>
        </p:nvSpPr>
        <p:spPr>
          <a:xfrm>
            <a:off x="1493519" y="3229418"/>
            <a:ext cx="9204960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2800" dirty="0">
                <a:latin typeface="+mn-lt"/>
                <a:ea typeface="ＭＳ Ｐゴシック"/>
                <a:cs typeface="Calibri"/>
              </a:rPr>
              <a:t>What do you mean when you say </a:t>
            </a:r>
            <a:r>
              <a:rPr lang="en-US" sz="2800" i="1" u="sng" dirty="0">
                <a:latin typeface="+mn-lt"/>
                <a:ea typeface="ＭＳ Ｐゴシック"/>
                <a:cs typeface="Calibri"/>
              </a:rPr>
              <a:t>thrift</a:t>
            </a:r>
            <a:r>
              <a:rPr lang="en-US" sz="2800" dirty="0">
                <a:latin typeface="+mn-lt"/>
                <a:ea typeface="ＭＳ Ｐゴシック"/>
                <a:cs typeface="Calibri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849220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0FE771DD-84ED-6741-AB6D-3B3EDD5983C5}"/>
              </a:ext>
            </a:extLst>
          </p:cNvPr>
          <p:cNvSpPr txBox="1">
            <a:spLocks/>
          </p:cNvSpPr>
          <p:nvPr/>
        </p:nvSpPr>
        <p:spPr>
          <a:xfrm>
            <a:off x="3233615" y="1873093"/>
            <a:ext cx="7494964" cy="4617864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en-US" dirty="0">
                <a:ea typeface="ＭＳ Ｐゴシック"/>
                <a:cs typeface="Calibri"/>
              </a:rPr>
              <a:t>"The wise use and distribution of resources" (p. 5)</a:t>
            </a:r>
            <a:endParaRPr lang="en-US" altLang="en-US" sz="3000" b="1" dirty="0">
              <a:ea typeface="ＭＳ Ｐゴシック" charset="-128"/>
              <a:cs typeface="Calibri"/>
            </a:endParaRPr>
          </a:p>
          <a:p>
            <a:pPr lvl="1"/>
            <a:r>
              <a:rPr lang="en-US" altLang="en-US" dirty="0">
                <a:ea typeface="ＭＳ Ｐゴシック"/>
                <a:cs typeface="Calibri"/>
              </a:rPr>
              <a:t>Frugality</a:t>
            </a:r>
          </a:p>
          <a:p>
            <a:pPr lvl="2"/>
            <a:endParaRPr lang="en-US" altLang="en-US" dirty="0">
              <a:ea typeface="ＭＳ Ｐゴシック"/>
              <a:cs typeface="Calibri"/>
            </a:endParaRPr>
          </a:p>
          <a:p>
            <a:pPr lvl="1"/>
            <a:r>
              <a:rPr lang="en-US" altLang="en-US" dirty="0">
                <a:ea typeface="ＭＳ Ｐゴシック"/>
                <a:cs typeface="Calibri"/>
              </a:rPr>
              <a:t>Sharing or giving</a:t>
            </a:r>
          </a:p>
          <a:p>
            <a:pPr lvl="2"/>
            <a:endParaRPr lang="en-US" altLang="en-US" dirty="0">
              <a:ea typeface="ＭＳ Ｐゴシック"/>
              <a:cs typeface="Calibri"/>
            </a:endParaRPr>
          </a:p>
          <a:p>
            <a:pPr lvl="1"/>
            <a:r>
              <a:rPr lang="en-US" altLang="en-US" dirty="0">
                <a:ea typeface="ＭＳ Ｐゴシック"/>
                <a:cs typeface="Calibri"/>
              </a:rPr>
              <a:t>Investment</a:t>
            </a:r>
          </a:p>
          <a:p>
            <a:pPr lvl="2"/>
            <a:endParaRPr lang="en-US" altLang="en-US" dirty="0">
              <a:ea typeface="ＭＳ Ｐゴシック"/>
              <a:cs typeface="Calibri"/>
            </a:endParaRPr>
          </a:p>
          <a:p>
            <a:pPr lvl="1"/>
            <a:r>
              <a:rPr lang="en-US" altLang="en-US" dirty="0">
                <a:ea typeface="ＭＳ Ｐゴシック"/>
                <a:cs typeface="Calibri"/>
              </a:rPr>
              <a:t>Stewardship</a:t>
            </a:r>
          </a:p>
          <a:p>
            <a:pPr lvl="2"/>
            <a:endParaRPr lang="en-US" altLang="en-US" dirty="0">
              <a:ea typeface="ＭＳ Ｐゴシック"/>
              <a:cs typeface="Calibri"/>
            </a:endParaRPr>
          </a:p>
          <a:p>
            <a:pPr lvl="1"/>
            <a:r>
              <a:rPr lang="en-US" altLang="en-US" dirty="0">
                <a:ea typeface="ＭＳ Ｐゴシック"/>
                <a:cs typeface="Calibri"/>
              </a:rPr>
              <a:t>Spending dysregulation</a:t>
            </a:r>
          </a:p>
          <a:p>
            <a:pPr lvl="2"/>
            <a:endParaRPr lang="en-US" altLang="en-US" dirty="0">
              <a:ea typeface="ＭＳ Ｐゴシック"/>
              <a:cs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DEB1AD-C57F-E64F-806A-17E41FEA4747}"/>
              </a:ext>
            </a:extLst>
          </p:cNvPr>
          <p:cNvSpPr txBox="1"/>
          <p:nvPr/>
        </p:nvSpPr>
        <p:spPr>
          <a:xfrm>
            <a:off x="9768840" y="6484239"/>
            <a:ext cx="2423160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lang="en-US" dirty="0">
                <a:latin typeface="+mn-lt"/>
                <a:ea typeface="ＭＳ Ｐゴシック"/>
              </a:rPr>
              <a:t>Ratchford et al. (2020)</a:t>
            </a: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AC641F4-2E0A-A2E4-505C-395F91B7029D}"/>
              </a:ext>
            </a:extLst>
          </p:cNvPr>
          <p:cNvSpPr txBox="1">
            <a:spLocks/>
          </p:cNvSpPr>
          <p:nvPr/>
        </p:nvSpPr>
        <p:spPr>
          <a:xfrm>
            <a:off x="2512294" y="435200"/>
            <a:ext cx="9129017" cy="880730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b="1" dirty="0">
                <a:solidFill>
                  <a:srgbClr val="1E482A"/>
                </a:solidFill>
                <a:latin typeface="Calibri"/>
                <a:ea typeface="ＭＳ Ｐゴシック"/>
                <a:cs typeface="Calibri"/>
              </a:rPr>
              <a:t>The conceptual definition defines what is under study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7674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0FE771DD-84ED-6741-AB6D-3B3EDD5983C5}"/>
              </a:ext>
            </a:extLst>
          </p:cNvPr>
          <p:cNvSpPr txBox="1">
            <a:spLocks/>
          </p:cNvSpPr>
          <p:nvPr/>
        </p:nvSpPr>
        <p:spPr>
          <a:xfrm>
            <a:off x="3233615" y="1873093"/>
            <a:ext cx="7494964" cy="4617864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en-US" dirty="0">
                <a:ea typeface="ＭＳ Ｐゴシック"/>
                <a:cs typeface="Calibri"/>
              </a:rPr>
              <a:t>"The wise use and distribution of resources" (p. 5)</a:t>
            </a:r>
            <a:endParaRPr lang="en-US" altLang="en-US" sz="3000" b="1" dirty="0">
              <a:ea typeface="ＭＳ Ｐゴシック" charset="-128"/>
              <a:cs typeface="Calibri"/>
            </a:endParaRPr>
          </a:p>
          <a:p>
            <a:pPr lvl="1"/>
            <a:r>
              <a:rPr lang="en-US" altLang="en-US" dirty="0">
                <a:ea typeface="ＭＳ Ｐゴシック"/>
                <a:cs typeface="Calibri"/>
              </a:rPr>
              <a:t>Frugality</a:t>
            </a:r>
          </a:p>
          <a:p>
            <a:pPr lvl="2"/>
            <a:endParaRPr lang="en-US" altLang="en-US" i="1" dirty="0">
              <a:ea typeface="ＭＳ Ｐゴシック"/>
              <a:cs typeface="Calibri"/>
            </a:endParaRPr>
          </a:p>
          <a:p>
            <a:pPr lvl="1"/>
            <a:r>
              <a:rPr lang="en-US" altLang="en-US" dirty="0">
                <a:ea typeface="ＭＳ Ｐゴシック"/>
                <a:cs typeface="Calibri"/>
              </a:rPr>
              <a:t>Sharing or giving</a:t>
            </a:r>
          </a:p>
          <a:p>
            <a:pPr lvl="2"/>
            <a:endParaRPr lang="en-US" altLang="en-US" i="1" dirty="0">
              <a:ea typeface="ＭＳ Ｐゴシック"/>
              <a:cs typeface="Calibri"/>
            </a:endParaRPr>
          </a:p>
          <a:p>
            <a:pPr lvl="1"/>
            <a:r>
              <a:rPr lang="en-US" altLang="en-US" dirty="0">
                <a:ea typeface="ＭＳ Ｐゴシック"/>
                <a:cs typeface="Calibri"/>
              </a:rPr>
              <a:t>Investment</a:t>
            </a:r>
          </a:p>
          <a:p>
            <a:pPr lvl="2"/>
            <a:endParaRPr lang="en-US" altLang="en-US" i="1" dirty="0">
              <a:ea typeface="ＭＳ Ｐゴシック"/>
              <a:cs typeface="Calibri"/>
            </a:endParaRPr>
          </a:p>
          <a:p>
            <a:pPr lvl="1"/>
            <a:r>
              <a:rPr lang="en-US" altLang="en-US" dirty="0">
                <a:ea typeface="ＭＳ Ｐゴシック"/>
                <a:cs typeface="Calibri"/>
              </a:rPr>
              <a:t>Stewardship</a:t>
            </a:r>
          </a:p>
          <a:p>
            <a:pPr lvl="2"/>
            <a:endParaRPr lang="en-US" altLang="en-US" i="1" dirty="0">
              <a:ea typeface="ＭＳ Ｐゴシック"/>
              <a:cs typeface="Calibri"/>
            </a:endParaRPr>
          </a:p>
          <a:p>
            <a:pPr lvl="1"/>
            <a:r>
              <a:rPr lang="en-US" altLang="en-US" dirty="0">
                <a:ea typeface="ＭＳ Ｐゴシック"/>
                <a:cs typeface="Calibri"/>
              </a:rPr>
              <a:t>Spending dysregulation</a:t>
            </a:r>
          </a:p>
          <a:p>
            <a:pPr lvl="2"/>
            <a:endParaRPr lang="en-US" altLang="en-US" i="1" dirty="0">
              <a:ea typeface="ＭＳ Ｐゴシック"/>
              <a:cs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DEB1AD-C57F-E64F-806A-17E41FEA4747}"/>
              </a:ext>
            </a:extLst>
          </p:cNvPr>
          <p:cNvSpPr txBox="1"/>
          <p:nvPr/>
        </p:nvSpPr>
        <p:spPr>
          <a:xfrm>
            <a:off x="9768840" y="6484239"/>
            <a:ext cx="2423160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lang="en-US" dirty="0">
                <a:latin typeface="+mn-lt"/>
                <a:ea typeface="ＭＳ Ｐゴシック"/>
              </a:rPr>
              <a:t>Ratchford et al. (2020)</a:t>
            </a: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AC641F4-2E0A-A2E4-505C-395F91B7029D}"/>
              </a:ext>
            </a:extLst>
          </p:cNvPr>
          <p:cNvSpPr txBox="1">
            <a:spLocks/>
          </p:cNvSpPr>
          <p:nvPr/>
        </p:nvSpPr>
        <p:spPr>
          <a:xfrm>
            <a:off x="2512294" y="435200"/>
            <a:ext cx="9129017" cy="880730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b="1" dirty="0">
                <a:solidFill>
                  <a:srgbClr val="1E482A"/>
                </a:solidFill>
                <a:latin typeface="Calibri"/>
                <a:ea typeface="ＭＳ Ｐゴシック"/>
                <a:cs typeface="Calibri"/>
              </a:rPr>
              <a:t>The operational definition defines how we measure the concept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774579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NewBU_PPT_skyline_green" id="{08FC1250-25C8-5A41-ACC4-4EA742583348}" vid="{37A3679E-F4F7-8847-9C32-E6BD101B97C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4147</TotalTime>
  <Words>2292</Words>
  <Application>Microsoft Macintosh PowerPoint</Application>
  <PresentationFormat>Widescreen</PresentationFormat>
  <Paragraphs>309</Paragraphs>
  <Slides>25</Slides>
  <Notes>20</Notes>
  <HiddenSlides>2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5" baseType="lpstr">
      <vt:lpstr>ＭＳ Ｐゴシック</vt:lpstr>
      <vt:lpstr>Arial</vt:lpstr>
      <vt:lpstr>Calibri</vt:lpstr>
      <vt:lpstr>Calibri Light</vt:lpstr>
      <vt:lpstr>DejaVuSans</vt:lpstr>
      <vt:lpstr>San Serif</vt:lpstr>
      <vt:lpstr>Symbol</vt:lpstr>
      <vt:lpstr>Times New Roman</vt:lpstr>
      <vt:lpstr>Default Theme</vt:lpstr>
      <vt:lpstr>Office Theme</vt:lpstr>
      <vt:lpstr>    Validity and Reliability of Construct: Case Example of Measuring Religiosity and Spirituality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Palm, Meredith</dc:creator>
  <cp:lastModifiedBy>Palm, Meredith</cp:lastModifiedBy>
  <cp:revision>174</cp:revision>
  <dcterms:created xsi:type="dcterms:W3CDTF">2023-02-09T14:53:57Z</dcterms:created>
  <dcterms:modified xsi:type="dcterms:W3CDTF">2024-08-23T19:27:30Z</dcterms:modified>
</cp:coreProperties>
</file>